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slides/slide96.xml" ContentType="application/vnd.openxmlformats-officedocument.presentationml.slide+xml"/>
  <Override PartName="/ppt/slides/slide97.xml" ContentType="application/vnd.openxmlformats-officedocument.presentationml.slide+xml"/>
  <Override PartName="/ppt/slides/slide98.xml" ContentType="application/vnd.openxmlformats-officedocument.presentationml.slide+xml"/>
  <Override PartName="/ppt/slides/slide99.xml" ContentType="application/vnd.openxmlformats-officedocument.presentationml.slide+xml"/>
  <Override PartName="/ppt/slides/slide100.xml" ContentType="application/vnd.openxmlformats-officedocument.presentationml.slide+xml"/>
  <Override PartName="/ppt/slides/slide101.xml" ContentType="application/vnd.openxmlformats-officedocument.presentationml.slide+xml"/>
  <Override PartName="/ppt/slides/slide102.xml" ContentType="application/vnd.openxmlformats-officedocument.presentationml.slide+xml"/>
  <Override PartName="/ppt/slides/slide103.xml" ContentType="application/vnd.openxmlformats-officedocument.presentationml.slide+xml"/>
  <Override PartName="/ppt/slides/slide104.xml" ContentType="application/vnd.openxmlformats-officedocument.presentationml.slide+xml"/>
  <Override PartName="/ppt/slides/slide105.xml" ContentType="application/vnd.openxmlformats-officedocument.presentationml.slide+xml"/>
  <Override PartName="/ppt/slides/slide106.xml" ContentType="application/vnd.openxmlformats-officedocument.presentationml.slide+xml"/>
  <Override PartName="/ppt/slides/slide107.xml" ContentType="application/vnd.openxmlformats-officedocument.presentationml.slide+xml"/>
  <Override PartName="/ppt/slides/slide108.xml" ContentType="application/vnd.openxmlformats-officedocument.presentationml.slide+xml"/>
  <Override PartName="/ppt/slides/slide109.xml" ContentType="application/vnd.openxmlformats-officedocument.presentationml.slide+xml"/>
  <Override PartName="/ppt/slides/slide110.xml" ContentType="application/vnd.openxmlformats-officedocument.presentationml.slide+xml"/>
  <Override PartName="/ppt/slides/slide111.xml" ContentType="application/vnd.openxmlformats-officedocument.presentationml.slide+xml"/>
  <Override PartName="/ppt/slides/slide112.xml" ContentType="application/vnd.openxmlformats-officedocument.presentationml.slide+xml"/>
  <Override PartName="/ppt/slides/slide113.xml" ContentType="application/vnd.openxmlformats-officedocument.presentationml.slide+xml"/>
  <Override PartName="/ppt/slides/slide114.xml" ContentType="application/vnd.openxmlformats-officedocument.presentationml.slide+xml"/>
  <Override PartName="/ppt/slides/slide115.xml" ContentType="application/vnd.openxmlformats-officedocument.presentationml.slide+xml"/>
  <Override PartName="/ppt/slides/slide116.xml" ContentType="application/vnd.openxmlformats-officedocument.presentationml.slide+xml"/>
  <Override PartName="/ppt/slides/slide117.xml" ContentType="application/vnd.openxmlformats-officedocument.presentationml.slide+xml"/>
  <Override PartName="/ppt/slides/slide118.xml" ContentType="application/vnd.openxmlformats-officedocument.presentationml.slide+xml"/>
  <Override PartName="/ppt/slides/slide119.xml" ContentType="application/vnd.openxmlformats-officedocument.presentationml.slide+xml"/>
  <Override PartName="/ppt/slides/slide120.xml" ContentType="application/vnd.openxmlformats-officedocument.presentationml.slide+xml"/>
  <Override PartName="/ppt/slides/slide121.xml" ContentType="application/vnd.openxmlformats-officedocument.presentationml.slide+xml"/>
  <Override PartName="/ppt/slides/slide122.xml" ContentType="application/vnd.openxmlformats-officedocument.presentationml.slide+xml"/>
  <Override PartName="/ppt/slides/slide123.xml" ContentType="application/vnd.openxmlformats-officedocument.presentationml.slide+xml"/>
  <Override PartName="/ppt/slides/slide124.xml" ContentType="application/vnd.openxmlformats-officedocument.presentationml.slide+xml"/>
  <Override PartName="/ppt/slides/slide125.xml" ContentType="application/vnd.openxmlformats-officedocument.presentationml.slide+xml"/>
  <Override PartName="/ppt/slides/slide126.xml" ContentType="application/vnd.openxmlformats-officedocument.presentationml.slide+xml"/>
  <Override PartName="/ppt/slides/slide127.xml" ContentType="application/vnd.openxmlformats-officedocument.presentationml.slide+xml"/>
  <Override PartName="/ppt/slides/slide128.xml" ContentType="application/vnd.openxmlformats-officedocument.presentationml.slide+xml"/>
  <Override PartName="/ppt/slides/slide129.xml" ContentType="application/vnd.openxmlformats-officedocument.presentationml.slide+xml"/>
  <Override PartName="/ppt/slides/slide130.xml" ContentType="application/vnd.openxmlformats-officedocument.presentationml.slide+xml"/>
  <Override PartName="/ppt/slides/slide131.xml" ContentType="application/vnd.openxmlformats-officedocument.presentationml.slide+xml"/>
  <Override PartName="/ppt/slides/slide132.xml" ContentType="application/vnd.openxmlformats-officedocument.presentationml.slide+xml"/>
  <Override PartName="/ppt/slides/slide133.xml" ContentType="application/vnd.openxmlformats-officedocument.presentationml.slide+xml"/>
  <Override PartName="/ppt/slides/slide134.xml" ContentType="application/vnd.openxmlformats-officedocument.presentationml.slide+xml"/>
  <Override PartName="/ppt/slides/slide135.xml" ContentType="application/vnd.openxmlformats-officedocument.presentationml.slide+xml"/>
  <Override PartName="/ppt/slides/slide136.xml" ContentType="application/vnd.openxmlformats-officedocument.presentationml.slide+xml"/>
  <Override PartName="/ppt/slides/slide137.xml" ContentType="application/vnd.openxmlformats-officedocument.presentationml.slide+xml"/>
  <Override PartName="/ppt/slides/slide138.xml" ContentType="application/vnd.openxmlformats-officedocument.presentationml.slide+xml"/>
  <Override PartName="/ppt/slides/slide139.xml" ContentType="application/vnd.openxmlformats-officedocument.presentationml.slide+xml"/>
  <Override PartName="/ppt/slides/slide140.xml" ContentType="application/vnd.openxmlformats-officedocument.presentationml.slide+xml"/>
  <Override PartName="/ppt/slides/slide141.xml" ContentType="application/vnd.openxmlformats-officedocument.presentationml.slide+xml"/>
  <Override PartName="/ppt/slides/slide142.xml" ContentType="application/vnd.openxmlformats-officedocument.presentationml.slide+xml"/>
  <Override PartName="/ppt/slides/slide143.xml" ContentType="application/vnd.openxmlformats-officedocument.presentationml.slide+xml"/>
  <Override PartName="/ppt/slides/slide144.xml" ContentType="application/vnd.openxmlformats-officedocument.presentationml.slide+xml"/>
  <Override PartName="/ppt/slides/slide145.xml" ContentType="application/vnd.openxmlformats-officedocument.presentationml.slide+xml"/>
  <Override PartName="/ppt/slides/slide146.xml" ContentType="application/vnd.openxmlformats-officedocument.presentationml.slide+xml"/>
  <Override PartName="/ppt/slides/slide147.xml" ContentType="application/vnd.openxmlformats-officedocument.presentationml.slide+xml"/>
  <Override PartName="/ppt/slides/slide148.xml" ContentType="application/vnd.openxmlformats-officedocument.presentationml.slide+xml"/>
  <Override PartName="/ppt/slides/slide149.xml" ContentType="application/vnd.openxmlformats-officedocument.presentationml.slide+xml"/>
  <Override PartName="/ppt/slides/slide150.xml" ContentType="application/vnd.openxmlformats-officedocument.presentationml.slide+xml"/>
  <Override PartName="/ppt/slides/slide151.xml" ContentType="application/vnd.openxmlformats-officedocument.presentationml.slide+xml"/>
  <Override PartName="/ppt/slides/slide152.xml" ContentType="application/vnd.openxmlformats-officedocument.presentationml.slide+xml"/>
  <Override PartName="/ppt/slides/slide153.xml" ContentType="application/vnd.openxmlformats-officedocument.presentationml.slide+xml"/>
  <Override PartName="/ppt/slides/slide154.xml" ContentType="application/vnd.openxmlformats-officedocument.presentationml.slide+xml"/>
  <Override PartName="/ppt/slides/slide155.xml" ContentType="application/vnd.openxmlformats-officedocument.presentationml.slide+xml"/>
  <Override PartName="/ppt/slides/slide156.xml" ContentType="application/vnd.openxmlformats-officedocument.presentationml.slide+xml"/>
  <Override PartName="/ppt/slides/slide157.xml" ContentType="application/vnd.openxmlformats-officedocument.presentationml.slide+xml"/>
  <Override PartName="/ppt/slides/slide158.xml" ContentType="application/vnd.openxmlformats-officedocument.presentationml.slide+xml"/>
  <Override PartName="/ppt/slides/slide159.xml" ContentType="application/vnd.openxmlformats-officedocument.presentationml.slide+xml"/>
  <Override PartName="/ppt/slides/slide160.xml" ContentType="application/vnd.openxmlformats-officedocument.presentationml.slide+xml"/>
  <Override PartName="/ppt/slides/slide161.xml" ContentType="application/vnd.openxmlformats-officedocument.presentationml.slide+xml"/>
  <Override PartName="/ppt/slides/slide162.xml" ContentType="application/vnd.openxmlformats-officedocument.presentationml.slide+xml"/>
  <Override PartName="/ppt/slides/slide163.xml" ContentType="application/vnd.openxmlformats-officedocument.presentationml.slide+xml"/>
  <Override PartName="/ppt/slides/slide164.xml" ContentType="application/vnd.openxmlformats-officedocument.presentationml.slide+xml"/>
  <Override PartName="/ppt/slides/slide165.xml" ContentType="application/vnd.openxmlformats-officedocument.presentationml.slide+xml"/>
  <Override PartName="/ppt/slides/slide166.xml" ContentType="application/vnd.openxmlformats-officedocument.presentationml.slide+xml"/>
  <Override PartName="/ppt/slides/slide167.xml" ContentType="application/vnd.openxmlformats-officedocument.presentationml.slide+xml"/>
  <Override PartName="/ppt/slides/slide168.xml" ContentType="application/vnd.openxmlformats-officedocument.presentationml.slide+xml"/>
  <Override PartName="/ppt/slides/slide169.xml" ContentType="application/vnd.openxmlformats-officedocument.presentationml.slide+xml"/>
  <Override PartName="/ppt/slides/slide170.xml" ContentType="application/vnd.openxmlformats-officedocument.presentationml.slide+xml"/>
  <Override PartName="/ppt/slides/slide171.xml" ContentType="application/vnd.openxmlformats-officedocument.presentationml.slide+xml"/>
  <Override PartName="/ppt/slides/slide172.xml" ContentType="application/vnd.openxmlformats-officedocument.presentationml.slide+xml"/>
  <Override PartName="/ppt/slides/slide173.xml" ContentType="application/vnd.openxmlformats-officedocument.presentationml.slide+xml"/>
  <Override PartName="/ppt/slides/slide174.xml" ContentType="application/vnd.openxmlformats-officedocument.presentationml.slide+xml"/>
  <Override PartName="/ppt/slides/slide175.xml" ContentType="application/vnd.openxmlformats-officedocument.presentationml.slide+xml"/>
  <Override PartName="/ppt/slides/slide176.xml" ContentType="application/vnd.openxmlformats-officedocument.presentationml.slide+xml"/>
  <Override PartName="/ppt/slides/slide177.xml" ContentType="application/vnd.openxmlformats-officedocument.presentationml.slide+xml"/>
  <Override PartName="/ppt/slides/slide178.xml" ContentType="application/vnd.openxmlformats-officedocument.presentationml.slide+xml"/>
  <Override PartName="/ppt/slides/slide179.xml" ContentType="application/vnd.openxmlformats-officedocument.presentationml.slide+xml"/>
  <Override PartName="/ppt/slides/slide180.xml" ContentType="application/vnd.openxmlformats-officedocument.presentationml.slide+xml"/>
  <Override PartName="/ppt/slides/slide181.xml" ContentType="application/vnd.openxmlformats-officedocument.presentationml.slide+xml"/>
  <Override PartName="/ppt/slides/slide182.xml" ContentType="application/vnd.openxmlformats-officedocument.presentationml.slide+xml"/>
  <Override PartName="/ppt/slides/slide183.xml" ContentType="application/vnd.openxmlformats-officedocument.presentationml.slide+xml"/>
  <Override PartName="/ppt/slides/slide184.xml" ContentType="application/vnd.openxmlformats-officedocument.presentationml.slide+xml"/>
  <Override PartName="/ppt/slides/slide185.xml" ContentType="application/vnd.openxmlformats-officedocument.presentationml.slide+xml"/>
  <Override PartName="/ppt/slides/slide186.xml" ContentType="application/vnd.openxmlformats-officedocument.presentationml.slide+xml"/>
  <Override PartName="/ppt/slides/slide187.xml" ContentType="application/vnd.openxmlformats-officedocument.presentationml.slide+xml"/>
  <Override PartName="/ppt/slides/slide188.xml" ContentType="application/vnd.openxmlformats-officedocument.presentationml.slide+xml"/>
  <Override PartName="/ppt/slides/slide189.xml" ContentType="application/vnd.openxmlformats-officedocument.presentationml.slide+xml"/>
  <Override PartName="/ppt/slides/slide190.xml" ContentType="application/vnd.openxmlformats-officedocument.presentationml.slide+xml"/>
  <Override PartName="/ppt/slides/slide191.xml" ContentType="application/vnd.openxmlformats-officedocument.presentationml.slide+xml"/>
  <Override PartName="/ppt/slides/slide192.xml" ContentType="application/vnd.openxmlformats-officedocument.presentationml.slide+xml"/>
  <Override PartName="/ppt/slides/slide193.xml" ContentType="application/vnd.openxmlformats-officedocument.presentationml.slide+xml"/>
  <Override PartName="/ppt/slides/slide194.xml" ContentType="application/vnd.openxmlformats-officedocument.presentationml.slide+xml"/>
  <Override PartName="/ppt/slides/slide195.xml" ContentType="application/vnd.openxmlformats-officedocument.presentationml.slide+xml"/>
  <Override PartName="/ppt/slides/slide196.xml" ContentType="application/vnd.openxmlformats-officedocument.presentationml.slide+xml"/>
  <Override PartName="/ppt/slides/slide197.xml" ContentType="application/vnd.openxmlformats-officedocument.presentationml.slide+xml"/>
  <Override PartName="/ppt/slides/slide198.xml" ContentType="application/vnd.openxmlformats-officedocument.presentationml.slide+xml"/>
  <Override PartName="/ppt/slides/slide199.xml" ContentType="application/vnd.openxmlformats-officedocument.presentationml.slide+xml"/>
  <Override PartName="/ppt/slides/slide200.xml" ContentType="application/vnd.openxmlformats-officedocument.presentationml.slide+xml"/>
  <Override PartName="/ppt/slides/slide201.xml" ContentType="application/vnd.openxmlformats-officedocument.presentationml.slide+xml"/>
  <Override PartName="/ppt/slides/slide202.xml" ContentType="application/vnd.openxmlformats-officedocument.presentationml.slide+xml"/>
  <Override PartName="/ppt/slides/slide203.xml" ContentType="application/vnd.openxmlformats-officedocument.presentationml.slide+xml"/>
  <Override PartName="/ppt/slides/slide204.xml" ContentType="application/vnd.openxmlformats-officedocument.presentationml.slide+xml"/>
  <Override PartName="/ppt/slides/slide205.xml" ContentType="application/vnd.openxmlformats-officedocument.presentationml.slide+xml"/>
  <Override PartName="/ppt/slides/slide206.xml" ContentType="application/vnd.openxmlformats-officedocument.presentationml.slide+xml"/>
  <Override PartName="/ppt/slides/slide207.xml" ContentType="application/vnd.openxmlformats-officedocument.presentationml.slide+xml"/>
  <Override PartName="/ppt/slides/slide208.xml" ContentType="application/vnd.openxmlformats-officedocument.presentationml.slide+xml"/>
  <Override PartName="/ppt/slides/slide209.xml" ContentType="application/vnd.openxmlformats-officedocument.presentationml.slide+xml"/>
  <Override PartName="/ppt/slides/slide210.xml" ContentType="application/vnd.openxmlformats-officedocument.presentationml.slide+xml"/>
  <Override PartName="/ppt/slides/slide211.xml" ContentType="application/vnd.openxmlformats-officedocument.presentationml.slide+xml"/>
  <Override PartName="/ppt/slides/slide212.xml" ContentType="application/vnd.openxmlformats-officedocument.presentationml.slide+xml"/>
  <Override PartName="/ppt/slides/slide213.xml" ContentType="application/vnd.openxmlformats-officedocument.presentationml.slide+xml"/>
  <Override PartName="/ppt/slides/slide214.xml" ContentType="application/vnd.openxmlformats-officedocument.presentationml.slide+xml"/>
  <Override PartName="/ppt/slides/slide215.xml" ContentType="application/vnd.openxmlformats-officedocument.presentationml.slide+xml"/>
  <Override PartName="/ppt/slides/slide216.xml" ContentType="application/vnd.openxmlformats-officedocument.presentationml.slide+xml"/>
  <Override PartName="/ppt/slides/slide217.xml" ContentType="application/vnd.openxmlformats-officedocument.presentationml.slide+xml"/>
  <Override PartName="/ppt/slides/slide218.xml" ContentType="application/vnd.openxmlformats-officedocument.presentationml.slide+xml"/>
  <Override PartName="/ppt/slides/slide219.xml" ContentType="application/vnd.openxmlformats-officedocument.presentationml.slide+xml"/>
  <Override PartName="/ppt/slides/slide220.xml" ContentType="application/vnd.openxmlformats-officedocument.presentationml.slide+xml"/>
  <Override PartName="/ppt/slides/slide221.xml" ContentType="application/vnd.openxmlformats-officedocument.presentationml.slide+xml"/>
  <Override PartName="/ppt/slides/slide222.xml" ContentType="application/vnd.openxmlformats-officedocument.presentationml.slide+xml"/>
  <Override PartName="/ppt/slides/slide223.xml" ContentType="application/vnd.openxmlformats-officedocument.presentationml.slide+xml"/>
  <Override PartName="/ppt/slides/slide224.xml" ContentType="application/vnd.openxmlformats-officedocument.presentationml.slide+xml"/>
  <Override PartName="/ppt/slides/slide225.xml" ContentType="application/vnd.openxmlformats-officedocument.presentationml.slide+xml"/>
  <Override PartName="/ppt/slides/slide226.xml" ContentType="application/vnd.openxmlformats-officedocument.presentationml.slide+xml"/>
  <Override PartName="/ppt/slides/slide227.xml" ContentType="application/vnd.openxmlformats-officedocument.presentationml.slide+xml"/>
  <Override PartName="/ppt/slides/slide228.xml" ContentType="application/vnd.openxmlformats-officedocument.presentationml.slide+xml"/>
  <Override PartName="/ppt/slides/slide229.xml" ContentType="application/vnd.openxmlformats-officedocument.presentationml.slide+xml"/>
  <Override PartName="/ppt/slides/slide230.xml" ContentType="application/vnd.openxmlformats-officedocument.presentationml.slide+xml"/>
  <Override PartName="/ppt/slides/slide231.xml" ContentType="application/vnd.openxmlformats-officedocument.presentationml.slide+xml"/>
  <Override PartName="/ppt/slides/slide232.xml" ContentType="application/vnd.openxmlformats-officedocument.presentationml.slide+xml"/>
  <Override PartName="/ppt/slides/slide233.xml" ContentType="application/vnd.openxmlformats-officedocument.presentationml.slide+xml"/>
  <Override PartName="/ppt/slides/slide234.xml" ContentType="application/vnd.openxmlformats-officedocument.presentationml.slide+xml"/>
  <Override PartName="/ppt/slides/slide235.xml" ContentType="application/vnd.openxmlformats-officedocument.presentationml.slide+xml"/>
  <Override PartName="/ppt/slides/slide236.xml" ContentType="application/vnd.openxmlformats-officedocument.presentationml.slide+xml"/>
  <Override PartName="/ppt/slides/slide237.xml" ContentType="application/vnd.openxmlformats-officedocument.presentationml.slide+xml"/>
  <Override PartName="/ppt/slides/slide238.xml" ContentType="application/vnd.openxmlformats-officedocument.presentationml.slide+xml"/>
  <Override PartName="/ppt/slides/slide239.xml" ContentType="application/vnd.openxmlformats-officedocument.presentationml.slide+xml"/>
  <Override PartName="/ppt/slides/slide240.xml" ContentType="application/vnd.openxmlformats-officedocument.presentationml.slide+xml"/>
  <Override PartName="/ppt/slides/slide241.xml" ContentType="application/vnd.openxmlformats-officedocument.presentationml.slide+xml"/>
  <Override PartName="/ppt/slides/slide242.xml" ContentType="application/vnd.openxmlformats-officedocument.presentationml.slide+xml"/>
  <Override PartName="/ppt/slides/slide243.xml" ContentType="application/vnd.openxmlformats-officedocument.presentationml.slide+xml"/>
  <Override PartName="/ppt/slides/slide244.xml" ContentType="application/vnd.openxmlformats-officedocument.presentationml.slide+xml"/>
  <Override PartName="/ppt/slides/slide245.xml" ContentType="application/vnd.openxmlformats-officedocument.presentationml.slide+xml"/>
  <Override PartName="/ppt/slides/slide246.xml" ContentType="application/vnd.openxmlformats-officedocument.presentationml.slide+xml"/>
  <Override PartName="/ppt/slides/slide247.xml" ContentType="application/vnd.openxmlformats-officedocument.presentationml.slide+xml"/>
  <Override PartName="/ppt/slides/slide248.xml" ContentType="application/vnd.openxmlformats-officedocument.presentationml.slide+xml"/>
  <Override PartName="/ppt/slides/slide24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ppt/notesSlides/notesSlide43.xml" ContentType="application/vnd.openxmlformats-officedocument.presentationml.notesSlide+xml"/>
  <Override PartName="/ppt/notesSlides/notesSlide44.xml" ContentType="application/vnd.openxmlformats-officedocument.presentationml.notesSlide+xml"/>
  <Override PartName="/ppt/notesSlides/notesSlide45.xml" ContentType="application/vnd.openxmlformats-officedocument.presentationml.notesSlide+xml"/>
  <Override PartName="/ppt/notesSlides/notesSlide46.xml" ContentType="application/vnd.openxmlformats-officedocument.presentationml.notesSlide+xml"/>
  <Override PartName="/ppt/notesSlides/notesSlide47.xml" ContentType="application/vnd.openxmlformats-officedocument.presentationml.notesSlide+xml"/>
  <Override PartName="/ppt/notesSlides/notesSlide48.xml" ContentType="application/vnd.openxmlformats-officedocument.presentationml.notesSlide+xml"/>
  <Override PartName="/ppt/notesSlides/notesSlide49.xml" ContentType="application/vnd.openxmlformats-officedocument.presentationml.notesSlide+xml"/>
  <Override PartName="/ppt/notesSlides/notesSlide50.xml" ContentType="application/vnd.openxmlformats-officedocument.presentationml.notesSlide+xml"/>
  <Override PartName="/ppt/notesSlides/notesSlide51.xml" ContentType="application/vnd.openxmlformats-officedocument.presentationml.notesSlide+xml"/>
  <Override PartName="/ppt/notesSlides/notesSlide52.xml" ContentType="application/vnd.openxmlformats-officedocument.presentationml.notesSlide+xml"/>
  <Override PartName="/ppt/notesSlides/notesSlide53.xml" ContentType="application/vnd.openxmlformats-officedocument.presentationml.notesSlide+xml"/>
  <Override PartName="/ppt/notesSlides/notesSlide54.xml" ContentType="application/vnd.openxmlformats-officedocument.presentationml.notesSlide+xml"/>
  <Override PartName="/ppt/notesSlides/notesSlide55.xml" ContentType="application/vnd.openxmlformats-officedocument.presentationml.notesSlide+xml"/>
  <Override PartName="/ppt/notesSlides/notesSlide56.xml" ContentType="application/vnd.openxmlformats-officedocument.presentationml.notesSlide+xml"/>
  <Override PartName="/ppt/notesSlides/notesSlide57.xml" ContentType="application/vnd.openxmlformats-officedocument.presentationml.notesSlide+xml"/>
  <Override PartName="/ppt/notesSlides/notesSlide58.xml" ContentType="application/vnd.openxmlformats-officedocument.presentationml.notesSlide+xml"/>
  <Override PartName="/ppt/notesSlides/notesSlide59.xml" ContentType="application/vnd.openxmlformats-officedocument.presentationml.notesSlide+xml"/>
  <Override PartName="/ppt/notesSlides/notesSlide60.xml" ContentType="application/vnd.openxmlformats-officedocument.presentationml.notesSlide+xml"/>
  <Override PartName="/ppt/notesSlides/notesSlide61.xml" ContentType="application/vnd.openxmlformats-officedocument.presentationml.notesSlide+xml"/>
  <Override PartName="/ppt/notesSlides/notesSlide62.xml" ContentType="application/vnd.openxmlformats-officedocument.presentationml.notesSlide+xml"/>
  <Override PartName="/ppt/notesSlides/notesSlide63.xml" ContentType="application/vnd.openxmlformats-officedocument.presentationml.notesSlide+xml"/>
  <Override PartName="/ppt/notesSlides/notesSlide64.xml" ContentType="application/vnd.openxmlformats-officedocument.presentationml.notesSlide+xml"/>
  <Override PartName="/ppt/notesSlides/notesSlide65.xml" ContentType="application/vnd.openxmlformats-officedocument.presentationml.notesSlide+xml"/>
  <Override PartName="/ppt/notesSlides/notesSlide66.xml" ContentType="application/vnd.openxmlformats-officedocument.presentationml.notesSlide+xml"/>
  <Override PartName="/ppt/notesSlides/notesSlide67.xml" ContentType="application/vnd.openxmlformats-officedocument.presentationml.notesSlide+xml"/>
  <Override PartName="/ppt/notesSlides/notesSlide68.xml" ContentType="application/vnd.openxmlformats-officedocument.presentationml.notesSlide+xml"/>
  <Override PartName="/ppt/notesSlides/notesSlide69.xml" ContentType="application/vnd.openxmlformats-officedocument.presentationml.notesSlide+xml"/>
  <Override PartName="/ppt/notesSlides/notesSlide70.xml" ContentType="application/vnd.openxmlformats-officedocument.presentationml.notesSlide+xml"/>
  <Override PartName="/ppt/notesSlides/notesSlide71.xml" ContentType="application/vnd.openxmlformats-officedocument.presentationml.notesSlide+xml"/>
  <Override PartName="/ppt/notesSlides/notesSlide72.xml" ContentType="application/vnd.openxmlformats-officedocument.presentationml.notesSlide+xml"/>
  <Override PartName="/ppt/notesSlides/notesSlide73.xml" ContentType="application/vnd.openxmlformats-officedocument.presentationml.notesSlide+xml"/>
  <Override PartName="/ppt/notesSlides/notesSlide74.xml" ContentType="application/vnd.openxmlformats-officedocument.presentationml.notesSlide+xml"/>
  <Override PartName="/ppt/notesSlides/notesSlide75.xml" ContentType="application/vnd.openxmlformats-officedocument.presentationml.notesSlide+xml"/>
  <Override PartName="/ppt/notesSlides/notesSlide76.xml" ContentType="application/vnd.openxmlformats-officedocument.presentationml.notesSlide+xml"/>
  <Override PartName="/ppt/notesSlides/notesSlide77.xml" ContentType="application/vnd.openxmlformats-officedocument.presentationml.notesSlide+xml"/>
  <Override PartName="/ppt/notesSlides/notesSlide78.xml" ContentType="application/vnd.openxmlformats-officedocument.presentationml.notesSlide+xml"/>
  <Override PartName="/ppt/notesSlides/notesSlide79.xml" ContentType="application/vnd.openxmlformats-officedocument.presentationml.notesSlide+xml"/>
  <Override PartName="/ppt/notesSlides/notesSlide80.xml" ContentType="application/vnd.openxmlformats-officedocument.presentationml.notesSlide+xml"/>
  <Override PartName="/ppt/notesSlides/notesSlide81.xml" ContentType="application/vnd.openxmlformats-officedocument.presentationml.notesSlide+xml"/>
  <Override PartName="/ppt/notesSlides/notesSlide82.xml" ContentType="application/vnd.openxmlformats-officedocument.presentationml.notesSlide+xml"/>
  <Override PartName="/ppt/notesSlides/notesSlide83.xml" ContentType="application/vnd.openxmlformats-officedocument.presentationml.notesSlide+xml"/>
  <Override PartName="/ppt/notesSlides/notesSlide84.xml" ContentType="application/vnd.openxmlformats-officedocument.presentationml.notesSlide+xml"/>
  <Override PartName="/ppt/notesSlides/notesSlide85.xml" ContentType="application/vnd.openxmlformats-officedocument.presentationml.notesSlide+xml"/>
  <Override PartName="/ppt/notesSlides/notesSlide86.xml" ContentType="application/vnd.openxmlformats-officedocument.presentationml.notesSlide+xml"/>
  <Override PartName="/ppt/notesSlides/notesSlide8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51"/>
  </p:notesMasterIdLst>
  <p:sldIdLst>
    <p:sldId id="256" r:id="rId2"/>
    <p:sldId id="281" r:id="rId3"/>
    <p:sldId id="512" r:id="rId4"/>
    <p:sldId id="451" r:id="rId5"/>
    <p:sldId id="452" r:id="rId6"/>
    <p:sldId id="453" r:id="rId7"/>
    <p:sldId id="282" r:id="rId8"/>
    <p:sldId id="454" r:id="rId9"/>
    <p:sldId id="455" r:id="rId10"/>
    <p:sldId id="283" r:id="rId11"/>
    <p:sldId id="513" r:id="rId12"/>
    <p:sldId id="514" r:id="rId13"/>
    <p:sldId id="515" r:id="rId14"/>
    <p:sldId id="340" r:id="rId15"/>
    <p:sldId id="516" r:id="rId16"/>
    <p:sldId id="456" r:id="rId17"/>
    <p:sldId id="341" r:id="rId18"/>
    <p:sldId id="457" r:id="rId19"/>
    <p:sldId id="342" r:id="rId20"/>
    <p:sldId id="410" r:id="rId21"/>
    <p:sldId id="366" r:id="rId22"/>
    <p:sldId id="367" r:id="rId23"/>
    <p:sldId id="458" r:id="rId24"/>
    <p:sldId id="517" r:id="rId25"/>
    <p:sldId id="368" r:id="rId26"/>
    <p:sldId id="520" r:id="rId27"/>
    <p:sldId id="459" r:id="rId28"/>
    <p:sldId id="521" r:id="rId29"/>
    <p:sldId id="369" r:id="rId30"/>
    <p:sldId id="370" r:id="rId31"/>
    <p:sldId id="518" r:id="rId32"/>
    <p:sldId id="343" r:id="rId33"/>
    <p:sldId id="257" r:id="rId34"/>
    <p:sldId id="519" r:id="rId35"/>
    <p:sldId id="280" r:id="rId36"/>
    <p:sldId id="284" r:id="rId37"/>
    <p:sldId id="344" r:id="rId38"/>
    <p:sldId id="372" r:id="rId39"/>
    <p:sldId id="349" r:id="rId40"/>
    <p:sldId id="345" r:id="rId41"/>
    <p:sldId id="347" r:id="rId42"/>
    <p:sldId id="293" r:id="rId43"/>
    <p:sldId id="285" r:id="rId44"/>
    <p:sldId id="288" r:id="rId45"/>
    <p:sldId id="348" r:id="rId46"/>
    <p:sldId id="286" r:id="rId47"/>
    <p:sldId id="294" r:id="rId48"/>
    <p:sldId id="350" r:id="rId49"/>
    <p:sldId id="522" r:id="rId50"/>
    <p:sldId id="289" r:id="rId51"/>
    <p:sldId id="356" r:id="rId52"/>
    <p:sldId id="355" r:id="rId53"/>
    <p:sldId id="357" r:id="rId54"/>
    <p:sldId id="523" r:id="rId55"/>
    <p:sldId id="460" r:id="rId56"/>
    <p:sldId id="461" r:id="rId57"/>
    <p:sldId id="533" r:id="rId58"/>
    <p:sldId id="351" r:id="rId59"/>
    <p:sldId id="462" r:id="rId60"/>
    <p:sldId id="358" r:id="rId61"/>
    <p:sldId id="359" r:id="rId62"/>
    <p:sldId id="287" r:id="rId63"/>
    <p:sldId id="297" r:id="rId64"/>
    <p:sldId id="463" r:id="rId65"/>
    <p:sldId id="464" r:id="rId66"/>
    <p:sldId id="465" r:id="rId67"/>
    <p:sldId id="466" r:id="rId68"/>
    <p:sldId id="467" r:id="rId69"/>
    <p:sldId id="468" r:id="rId70"/>
    <p:sldId id="412" r:id="rId71"/>
    <p:sldId id="413" r:id="rId72"/>
    <p:sldId id="414" r:id="rId73"/>
    <p:sldId id="469" r:id="rId74"/>
    <p:sldId id="360" r:id="rId75"/>
    <p:sldId id="470" r:id="rId76"/>
    <p:sldId id="471" r:id="rId77"/>
    <p:sldId id="473" r:id="rId78"/>
    <p:sldId id="472" r:id="rId79"/>
    <p:sldId id="474" r:id="rId80"/>
    <p:sldId id="475" r:id="rId81"/>
    <p:sldId id="476" r:id="rId82"/>
    <p:sldId id="416" r:id="rId83"/>
    <p:sldId id="477" r:id="rId84"/>
    <p:sldId id="298" r:id="rId85"/>
    <p:sldId id="478" r:id="rId86"/>
    <p:sldId id="479" r:id="rId87"/>
    <p:sldId id="295" r:id="rId88"/>
    <p:sldId id="480" r:id="rId89"/>
    <p:sldId id="481" r:id="rId90"/>
    <p:sldId id="482" r:id="rId91"/>
    <p:sldId id="290" r:id="rId92"/>
    <p:sldId id="484" r:id="rId93"/>
    <p:sldId id="485" r:id="rId94"/>
    <p:sldId id="486" r:id="rId95"/>
    <p:sldId id="299" r:id="rId96"/>
    <p:sldId id="361" r:id="rId97"/>
    <p:sldId id="362" r:id="rId98"/>
    <p:sldId id="300" r:id="rId99"/>
    <p:sldId id="483" r:id="rId100"/>
    <p:sldId id="301" r:id="rId101"/>
    <p:sldId id="488" r:id="rId102"/>
    <p:sldId id="302" r:id="rId103"/>
    <p:sldId id="303" r:id="rId104"/>
    <p:sldId id="304" r:id="rId105"/>
    <p:sldId id="487" r:id="rId106"/>
    <p:sldId id="305" r:id="rId107"/>
    <p:sldId id="364" r:id="rId108"/>
    <p:sldId id="306" r:id="rId109"/>
    <p:sldId id="291" r:id="rId110"/>
    <p:sldId id="320" r:id="rId111"/>
    <p:sldId id="319" r:id="rId112"/>
    <p:sldId id="417" r:id="rId113"/>
    <p:sldId id="292" r:id="rId114"/>
    <p:sldId id="418" r:id="rId115"/>
    <p:sldId id="307" r:id="rId116"/>
    <p:sldId id="308" r:id="rId117"/>
    <p:sldId id="309" r:id="rId118"/>
    <p:sldId id="310" r:id="rId119"/>
    <p:sldId id="524" r:id="rId120"/>
    <p:sldId id="525" r:id="rId121"/>
    <p:sldId id="526" r:id="rId122"/>
    <p:sldId id="527" r:id="rId123"/>
    <p:sldId id="318" r:id="rId124"/>
    <p:sldId id="332" r:id="rId125"/>
    <p:sldId id="333" r:id="rId126"/>
    <p:sldId id="334" r:id="rId127"/>
    <p:sldId id="336" r:id="rId128"/>
    <p:sldId id="335" r:id="rId129"/>
    <p:sldId id="313" r:id="rId130"/>
    <p:sldId id="314" r:id="rId131"/>
    <p:sldId id="311" r:id="rId132"/>
    <p:sldId id="312" r:id="rId133"/>
    <p:sldId id="489" r:id="rId134"/>
    <p:sldId id="315" r:id="rId135"/>
    <p:sldId id="490" r:id="rId136"/>
    <p:sldId id="491" r:id="rId137"/>
    <p:sldId id="492" r:id="rId138"/>
    <p:sldId id="379" r:id="rId139"/>
    <p:sldId id="380" r:id="rId140"/>
    <p:sldId id="316" r:id="rId141"/>
    <p:sldId id="259" r:id="rId142"/>
    <p:sldId id="268" r:id="rId143"/>
    <p:sldId id="321" r:id="rId144"/>
    <p:sldId id="493" r:id="rId145"/>
    <p:sldId id="269" r:id="rId146"/>
    <p:sldId id="494" r:id="rId147"/>
    <p:sldId id="317" r:id="rId148"/>
    <p:sldId id="270" r:id="rId149"/>
    <p:sldId id="495" r:id="rId150"/>
    <p:sldId id="325" r:id="rId151"/>
    <p:sldId id="323" r:id="rId152"/>
    <p:sldId id="496" r:id="rId153"/>
    <p:sldId id="322" r:id="rId154"/>
    <p:sldId id="324" r:id="rId155"/>
    <p:sldId id="326" r:id="rId156"/>
    <p:sldId id="327" r:id="rId157"/>
    <p:sldId id="328" r:id="rId158"/>
    <p:sldId id="497" r:id="rId159"/>
    <p:sldId id="271" r:id="rId160"/>
    <p:sldId id="498" r:id="rId161"/>
    <p:sldId id="499" r:id="rId162"/>
    <p:sldId id="500" r:id="rId163"/>
    <p:sldId id="501" r:id="rId164"/>
    <p:sldId id="502" r:id="rId165"/>
    <p:sldId id="337" r:id="rId166"/>
    <p:sldId id="272" r:id="rId167"/>
    <p:sldId id="503" r:id="rId168"/>
    <p:sldId id="504" r:id="rId169"/>
    <p:sldId id="338" r:id="rId170"/>
    <p:sldId id="273" r:id="rId171"/>
    <p:sldId id="505" r:id="rId172"/>
    <p:sldId id="506" r:id="rId173"/>
    <p:sldId id="339" r:id="rId174"/>
    <p:sldId id="274" r:id="rId175"/>
    <p:sldId id="275" r:id="rId176"/>
    <p:sldId id="507" r:id="rId177"/>
    <p:sldId id="508" r:id="rId178"/>
    <p:sldId id="509" r:id="rId179"/>
    <p:sldId id="329" r:id="rId180"/>
    <p:sldId id="383" r:id="rId181"/>
    <p:sldId id="510" r:id="rId182"/>
    <p:sldId id="377" r:id="rId183"/>
    <p:sldId id="511" r:id="rId184"/>
    <p:sldId id="378" r:id="rId185"/>
    <p:sldId id="376" r:id="rId186"/>
    <p:sldId id="381" r:id="rId187"/>
    <p:sldId id="387" r:id="rId188"/>
    <p:sldId id="388" r:id="rId189"/>
    <p:sldId id="389" r:id="rId190"/>
    <p:sldId id="390" r:id="rId191"/>
    <p:sldId id="385" r:id="rId192"/>
    <p:sldId id="384" r:id="rId193"/>
    <p:sldId id="386" r:id="rId194"/>
    <p:sldId id="278" r:id="rId195"/>
    <p:sldId id="330" r:id="rId196"/>
    <p:sldId id="402" r:id="rId197"/>
    <p:sldId id="352" r:id="rId198"/>
    <p:sldId id="422" r:id="rId199"/>
    <p:sldId id="401" r:id="rId200"/>
    <p:sldId id="419" r:id="rId201"/>
    <p:sldId id="420" r:id="rId202"/>
    <p:sldId id="421" r:id="rId203"/>
    <p:sldId id="423" r:id="rId204"/>
    <p:sldId id="424" r:id="rId205"/>
    <p:sldId id="404" r:id="rId206"/>
    <p:sldId id="277" r:id="rId207"/>
    <p:sldId id="392" r:id="rId208"/>
    <p:sldId id="425" r:id="rId209"/>
    <p:sldId id="354" r:id="rId210"/>
    <p:sldId id="426" r:id="rId211"/>
    <p:sldId id="396" r:id="rId212"/>
    <p:sldId id="406" r:id="rId213"/>
    <p:sldId id="427" r:id="rId214"/>
    <p:sldId id="407" r:id="rId215"/>
    <p:sldId id="428" r:id="rId216"/>
    <p:sldId id="391" r:id="rId217"/>
    <p:sldId id="397" r:id="rId218"/>
    <p:sldId id="375" r:id="rId219"/>
    <p:sldId id="408" r:id="rId220"/>
    <p:sldId id="429" r:id="rId221"/>
    <p:sldId id="393" r:id="rId222"/>
    <p:sldId id="374" r:id="rId223"/>
    <p:sldId id="409" r:id="rId224"/>
    <p:sldId id="434" r:id="rId225"/>
    <p:sldId id="435" r:id="rId226"/>
    <p:sldId id="436" r:id="rId227"/>
    <p:sldId id="430" r:id="rId228"/>
    <p:sldId id="432" r:id="rId229"/>
    <p:sldId id="439" r:id="rId230"/>
    <p:sldId id="440" r:id="rId231"/>
    <p:sldId id="441" r:id="rId232"/>
    <p:sldId id="442" r:id="rId233"/>
    <p:sldId id="443" r:id="rId234"/>
    <p:sldId id="444" r:id="rId235"/>
    <p:sldId id="437" r:id="rId236"/>
    <p:sldId id="448" r:id="rId237"/>
    <p:sldId id="447" r:id="rId238"/>
    <p:sldId id="431" r:id="rId239"/>
    <p:sldId id="433" r:id="rId240"/>
    <p:sldId id="438" r:id="rId241"/>
    <p:sldId id="445" r:id="rId242"/>
    <p:sldId id="532" r:id="rId243"/>
    <p:sldId id="446" r:id="rId244"/>
    <p:sldId id="449" r:id="rId245"/>
    <p:sldId id="450" r:id="rId246"/>
    <p:sldId id="529" r:id="rId247"/>
    <p:sldId id="530" r:id="rId248"/>
    <p:sldId id="528" r:id="rId249"/>
    <p:sldId id="531" r:id="rId250"/>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002" autoAdjust="0"/>
    <p:restoredTop sz="94660"/>
  </p:normalViewPr>
  <p:slideViewPr>
    <p:cSldViewPr>
      <p:cViewPr>
        <p:scale>
          <a:sx n="42" d="100"/>
          <a:sy n="42" d="100"/>
        </p:scale>
        <p:origin x="-1014" y="-1116"/>
      </p:cViewPr>
      <p:guideLst>
        <p:guide orient="horz" pos="2160"/>
        <p:guide pos="2880"/>
      </p:guideLst>
    </p:cSldViewPr>
  </p:slideViewPr>
  <p:notesTextViewPr>
    <p:cViewPr>
      <p:scale>
        <a:sx n="100" d="100"/>
        <a:sy n="100" d="100"/>
      </p:scale>
      <p:origin x="0" y="0"/>
    </p:cViewPr>
  </p:notesTextViewPr>
  <p:sorterViewPr>
    <p:cViewPr>
      <p:scale>
        <a:sx n="66" d="100"/>
        <a:sy n="66" d="100"/>
      </p:scale>
      <p:origin x="0" y="1770"/>
    </p:cViewPr>
  </p:sorterViewPr>
  <p:gridSpacing cx="76200" cy="76200"/>
</p:viewPr>
</file>

<file path=ppt/_rels/presentation.xml.rels><?xml version="1.0" encoding="UTF-8" standalone="yes"?>
<Relationships xmlns="http://schemas.openxmlformats.org/package/2006/relationships"><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63" Type="http://schemas.openxmlformats.org/officeDocument/2006/relationships/slide" Target="slides/slide62.xml"/><Relationship Id="rId84" Type="http://schemas.openxmlformats.org/officeDocument/2006/relationships/slide" Target="slides/slide83.xml"/><Relationship Id="rId138" Type="http://schemas.openxmlformats.org/officeDocument/2006/relationships/slide" Target="slides/slide137.xml"/><Relationship Id="rId159" Type="http://schemas.openxmlformats.org/officeDocument/2006/relationships/slide" Target="slides/slide158.xml"/><Relationship Id="rId170" Type="http://schemas.openxmlformats.org/officeDocument/2006/relationships/slide" Target="slides/slide169.xml"/><Relationship Id="rId191" Type="http://schemas.openxmlformats.org/officeDocument/2006/relationships/slide" Target="slides/slide190.xml"/><Relationship Id="rId205" Type="http://schemas.openxmlformats.org/officeDocument/2006/relationships/slide" Target="slides/slide204.xml"/><Relationship Id="rId226" Type="http://schemas.openxmlformats.org/officeDocument/2006/relationships/slide" Target="slides/slide225.xml"/><Relationship Id="rId247" Type="http://schemas.openxmlformats.org/officeDocument/2006/relationships/slide" Target="slides/slide246.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53" Type="http://schemas.openxmlformats.org/officeDocument/2006/relationships/slide" Target="slides/slide52.xml"/><Relationship Id="rId74" Type="http://schemas.openxmlformats.org/officeDocument/2006/relationships/slide" Target="slides/slide73.xml"/><Relationship Id="rId128" Type="http://schemas.openxmlformats.org/officeDocument/2006/relationships/slide" Target="slides/slide127.xml"/><Relationship Id="rId149" Type="http://schemas.openxmlformats.org/officeDocument/2006/relationships/slide" Target="slides/slide148.xml"/><Relationship Id="rId5" Type="http://schemas.openxmlformats.org/officeDocument/2006/relationships/slide" Target="slides/slide4.xml"/><Relationship Id="rId95" Type="http://schemas.openxmlformats.org/officeDocument/2006/relationships/slide" Target="slides/slide94.xml"/><Relationship Id="rId160" Type="http://schemas.openxmlformats.org/officeDocument/2006/relationships/slide" Target="slides/slide159.xml"/><Relationship Id="rId181" Type="http://schemas.openxmlformats.org/officeDocument/2006/relationships/slide" Target="slides/slide180.xml"/><Relationship Id="rId216" Type="http://schemas.openxmlformats.org/officeDocument/2006/relationships/slide" Target="slides/slide215.xml"/><Relationship Id="rId237" Type="http://schemas.openxmlformats.org/officeDocument/2006/relationships/slide" Target="slides/slide236.xml"/><Relationship Id="rId22" Type="http://schemas.openxmlformats.org/officeDocument/2006/relationships/slide" Target="slides/slide21.xml"/><Relationship Id="rId43" Type="http://schemas.openxmlformats.org/officeDocument/2006/relationships/slide" Target="slides/slide42.xml"/><Relationship Id="rId64" Type="http://schemas.openxmlformats.org/officeDocument/2006/relationships/slide" Target="slides/slide63.xml"/><Relationship Id="rId118" Type="http://schemas.openxmlformats.org/officeDocument/2006/relationships/slide" Target="slides/slide117.xml"/><Relationship Id="rId139" Type="http://schemas.openxmlformats.org/officeDocument/2006/relationships/slide" Target="slides/slide138.xml"/><Relationship Id="rId85" Type="http://schemas.openxmlformats.org/officeDocument/2006/relationships/slide" Target="slides/slide84.xml"/><Relationship Id="rId150" Type="http://schemas.openxmlformats.org/officeDocument/2006/relationships/slide" Target="slides/slide149.xml"/><Relationship Id="rId171" Type="http://schemas.openxmlformats.org/officeDocument/2006/relationships/slide" Target="slides/slide170.xml"/><Relationship Id="rId192" Type="http://schemas.openxmlformats.org/officeDocument/2006/relationships/slide" Target="slides/slide191.xml"/><Relationship Id="rId206" Type="http://schemas.openxmlformats.org/officeDocument/2006/relationships/slide" Target="slides/slide205.xml"/><Relationship Id="rId227" Type="http://schemas.openxmlformats.org/officeDocument/2006/relationships/slide" Target="slides/slide226.xml"/><Relationship Id="rId248" Type="http://schemas.openxmlformats.org/officeDocument/2006/relationships/slide" Target="slides/slide247.xml"/><Relationship Id="rId12" Type="http://schemas.openxmlformats.org/officeDocument/2006/relationships/slide" Target="slides/slide11.xml"/><Relationship Id="rId33" Type="http://schemas.openxmlformats.org/officeDocument/2006/relationships/slide" Target="slides/slide32.xml"/><Relationship Id="rId108" Type="http://schemas.openxmlformats.org/officeDocument/2006/relationships/slide" Target="slides/slide107.xml"/><Relationship Id="rId129" Type="http://schemas.openxmlformats.org/officeDocument/2006/relationships/slide" Target="slides/slide128.xml"/><Relationship Id="rId54" Type="http://schemas.openxmlformats.org/officeDocument/2006/relationships/slide" Target="slides/slide53.xml"/><Relationship Id="rId70" Type="http://schemas.openxmlformats.org/officeDocument/2006/relationships/slide" Target="slides/slide69.xml"/><Relationship Id="rId75" Type="http://schemas.openxmlformats.org/officeDocument/2006/relationships/slide" Target="slides/slide74.xml"/><Relationship Id="rId91" Type="http://schemas.openxmlformats.org/officeDocument/2006/relationships/slide" Target="slides/slide90.xml"/><Relationship Id="rId96" Type="http://schemas.openxmlformats.org/officeDocument/2006/relationships/slide" Target="slides/slide95.xml"/><Relationship Id="rId140" Type="http://schemas.openxmlformats.org/officeDocument/2006/relationships/slide" Target="slides/slide139.xml"/><Relationship Id="rId145" Type="http://schemas.openxmlformats.org/officeDocument/2006/relationships/slide" Target="slides/slide144.xml"/><Relationship Id="rId161" Type="http://schemas.openxmlformats.org/officeDocument/2006/relationships/slide" Target="slides/slide160.xml"/><Relationship Id="rId166" Type="http://schemas.openxmlformats.org/officeDocument/2006/relationships/slide" Target="slides/slide165.xml"/><Relationship Id="rId182" Type="http://schemas.openxmlformats.org/officeDocument/2006/relationships/slide" Target="slides/slide181.xml"/><Relationship Id="rId187" Type="http://schemas.openxmlformats.org/officeDocument/2006/relationships/slide" Target="slides/slide186.xml"/><Relationship Id="rId217" Type="http://schemas.openxmlformats.org/officeDocument/2006/relationships/slide" Target="slides/slide216.xml"/><Relationship Id="rId1" Type="http://schemas.openxmlformats.org/officeDocument/2006/relationships/slideMaster" Target="slideMasters/slideMaster1.xml"/><Relationship Id="rId6" Type="http://schemas.openxmlformats.org/officeDocument/2006/relationships/slide" Target="slides/slide5.xml"/><Relationship Id="rId212" Type="http://schemas.openxmlformats.org/officeDocument/2006/relationships/slide" Target="slides/slide211.xml"/><Relationship Id="rId233" Type="http://schemas.openxmlformats.org/officeDocument/2006/relationships/slide" Target="slides/slide232.xml"/><Relationship Id="rId238" Type="http://schemas.openxmlformats.org/officeDocument/2006/relationships/slide" Target="slides/slide237.xml"/><Relationship Id="rId254" Type="http://schemas.openxmlformats.org/officeDocument/2006/relationships/theme" Target="theme/theme1.xml"/><Relationship Id="rId23" Type="http://schemas.openxmlformats.org/officeDocument/2006/relationships/slide" Target="slides/slide22.xml"/><Relationship Id="rId28" Type="http://schemas.openxmlformats.org/officeDocument/2006/relationships/slide" Target="slides/slide27.xml"/><Relationship Id="rId49" Type="http://schemas.openxmlformats.org/officeDocument/2006/relationships/slide" Target="slides/slide48.xml"/><Relationship Id="rId114" Type="http://schemas.openxmlformats.org/officeDocument/2006/relationships/slide" Target="slides/slide113.xml"/><Relationship Id="rId119" Type="http://schemas.openxmlformats.org/officeDocument/2006/relationships/slide" Target="slides/slide118.xml"/><Relationship Id="rId44" Type="http://schemas.openxmlformats.org/officeDocument/2006/relationships/slide" Target="slides/slide43.xml"/><Relationship Id="rId60" Type="http://schemas.openxmlformats.org/officeDocument/2006/relationships/slide" Target="slides/slide59.xml"/><Relationship Id="rId65" Type="http://schemas.openxmlformats.org/officeDocument/2006/relationships/slide" Target="slides/slide64.xml"/><Relationship Id="rId81" Type="http://schemas.openxmlformats.org/officeDocument/2006/relationships/slide" Target="slides/slide80.xml"/><Relationship Id="rId86" Type="http://schemas.openxmlformats.org/officeDocument/2006/relationships/slide" Target="slides/slide85.xml"/><Relationship Id="rId130" Type="http://schemas.openxmlformats.org/officeDocument/2006/relationships/slide" Target="slides/slide129.xml"/><Relationship Id="rId135" Type="http://schemas.openxmlformats.org/officeDocument/2006/relationships/slide" Target="slides/slide134.xml"/><Relationship Id="rId151" Type="http://schemas.openxmlformats.org/officeDocument/2006/relationships/slide" Target="slides/slide150.xml"/><Relationship Id="rId156" Type="http://schemas.openxmlformats.org/officeDocument/2006/relationships/slide" Target="slides/slide155.xml"/><Relationship Id="rId177" Type="http://schemas.openxmlformats.org/officeDocument/2006/relationships/slide" Target="slides/slide176.xml"/><Relationship Id="rId198" Type="http://schemas.openxmlformats.org/officeDocument/2006/relationships/slide" Target="slides/slide197.xml"/><Relationship Id="rId172" Type="http://schemas.openxmlformats.org/officeDocument/2006/relationships/slide" Target="slides/slide171.xml"/><Relationship Id="rId193" Type="http://schemas.openxmlformats.org/officeDocument/2006/relationships/slide" Target="slides/slide192.xml"/><Relationship Id="rId202" Type="http://schemas.openxmlformats.org/officeDocument/2006/relationships/slide" Target="slides/slide201.xml"/><Relationship Id="rId207" Type="http://schemas.openxmlformats.org/officeDocument/2006/relationships/slide" Target="slides/slide206.xml"/><Relationship Id="rId223" Type="http://schemas.openxmlformats.org/officeDocument/2006/relationships/slide" Target="slides/slide222.xml"/><Relationship Id="rId228" Type="http://schemas.openxmlformats.org/officeDocument/2006/relationships/slide" Target="slides/slide227.xml"/><Relationship Id="rId244" Type="http://schemas.openxmlformats.org/officeDocument/2006/relationships/slide" Target="slides/slide243.xml"/><Relationship Id="rId249" Type="http://schemas.openxmlformats.org/officeDocument/2006/relationships/slide" Target="slides/slide24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slide" Target="slides/slide124.xml"/><Relationship Id="rId141" Type="http://schemas.openxmlformats.org/officeDocument/2006/relationships/slide" Target="slides/slide140.xml"/><Relationship Id="rId146" Type="http://schemas.openxmlformats.org/officeDocument/2006/relationships/slide" Target="slides/slide145.xml"/><Relationship Id="rId167" Type="http://schemas.openxmlformats.org/officeDocument/2006/relationships/slide" Target="slides/slide166.xml"/><Relationship Id="rId188" Type="http://schemas.openxmlformats.org/officeDocument/2006/relationships/slide" Target="slides/slide187.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162" Type="http://schemas.openxmlformats.org/officeDocument/2006/relationships/slide" Target="slides/slide161.xml"/><Relationship Id="rId183" Type="http://schemas.openxmlformats.org/officeDocument/2006/relationships/slide" Target="slides/slide182.xml"/><Relationship Id="rId213" Type="http://schemas.openxmlformats.org/officeDocument/2006/relationships/slide" Target="slides/slide212.xml"/><Relationship Id="rId218" Type="http://schemas.openxmlformats.org/officeDocument/2006/relationships/slide" Target="slides/slide217.xml"/><Relationship Id="rId234" Type="http://schemas.openxmlformats.org/officeDocument/2006/relationships/slide" Target="slides/slide233.xml"/><Relationship Id="rId239" Type="http://schemas.openxmlformats.org/officeDocument/2006/relationships/slide" Target="slides/slide238.xml"/><Relationship Id="rId2" Type="http://schemas.openxmlformats.org/officeDocument/2006/relationships/slide" Target="slides/slide1.xml"/><Relationship Id="rId29" Type="http://schemas.openxmlformats.org/officeDocument/2006/relationships/slide" Target="slides/slide28.xml"/><Relationship Id="rId250" Type="http://schemas.openxmlformats.org/officeDocument/2006/relationships/slide" Target="slides/slide249.xml"/><Relationship Id="rId255" Type="http://schemas.openxmlformats.org/officeDocument/2006/relationships/tableStyles" Target="tableStyles.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131" Type="http://schemas.openxmlformats.org/officeDocument/2006/relationships/slide" Target="slides/slide130.xml"/><Relationship Id="rId136" Type="http://schemas.openxmlformats.org/officeDocument/2006/relationships/slide" Target="slides/slide135.xml"/><Relationship Id="rId157" Type="http://schemas.openxmlformats.org/officeDocument/2006/relationships/slide" Target="slides/slide156.xml"/><Relationship Id="rId178" Type="http://schemas.openxmlformats.org/officeDocument/2006/relationships/slide" Target="slides/slide177.xml"/><Relationship Id="rId61" Type="http://schemas.openxmlformats.org/officeDocument/2006/relationships/slide" Target="slides/slide60.xml"/><Relationship Id="rId82" Type="http://schemas.openxmlformats.org/officeDocument/2006/relationships/slide" Target="slides/slide81.xml"/><Relationship Id="rId152" Type="http://schemas.openxmlformats.org/officeDocument/2006/relationships/slide" Target="slides/slide151.xml"/><Relationship Id="rId173" Type="http://schemas.openxmlformats.org/officeDocument/2006/relationships/slide" Target="slides/slide172.xml"/><Relationship Id="rId194" Type="http://schemas.openxmlformats.org/officeDocument/2006/relationships/slide" Target="slides/slide193.xml"/><Relationship Id="rId199" Type="http://schemas.openxmlformats.org/officeDocument/2006/relationships/slide" Target="slides/slide198.xml"/><Relationship Id="rId203" Type="http://schemas.openxmlformats.org/officeDocument/2006/relationships/slide" Target="slides/slide202.xml"/><Relationship Id="rId208" Type="http://schemas.openxmlformats.org/officeDocument/2006/relationships/slide" Target="slides/slide207.xml"/><Relationship Id="rId229" Type="http://schemas.openxmlformats.org/officeDocument/2006/relationships/slide" Target="slides/slide228.xml"/><Relationship Id="rId19" Type="http://schemas.openxmlformats.org/officeDocument/2006/relationships/slide" Target="slides/slide18.xml"/><Relationship Id="rId224" Type="http://schemas.openxmlformats.org/officeDocument/2006/relationships/slide" Target="slides/slide223.xml"/><Relationship Id="rId240" Type="http://schemas.openxmlformats.org/officeDocument/2006/relationships/slide" Target="slides/slide239.xml"/><Relationship Id="rId245" Type="http://schemas.openxmlformats.org/officeDocument/2006/relationships/slide" Target="slides/slide244.xml"/><Relationship Id="rId14" Type="http://schemas.openxmlformats.org/officeDocument/2006/relationships/slide" Target="slides/slide13.xml"/><Relationship Id="rId30" Type="http://schemas.openxmlformats.org/officeDocument/2006/relationships/slide" Target="slides/slide29.xml"/><Relationship Id="rId35" Type="http://schemas.openxmlformats.org/officeDocument/2006/relationships/slide" Target="slides/slide34.xml"/><Relationship Id="rId56" Type="http://schemas.openxmlformats.org/officeDocument/2006/relationships/slide" Target="slides/slide55.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26" Type="http://schemas.openxmlformats.org/officeDocument/2006/relationships/slide" Target="slides/slide125.xml"/><Relationship Id="rId147" Type="http://schemas.openxmlformats.org/officeDocument/2006/relationships/slide" Target="slides/slide146.xml"/><Relationship Id="rId168" Type="http://schemas.openxmlformats.org/officeDocument/2006/relationships/slide" Target="slides/slide167.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slide" Target="slides/slide120.xml"/><Relationship Id="rId142" Type="http://schemas.openxmlformats.org/officeDocument/2006/relationships/slide" Target="slides/slide141.xml"/><Relationship Id="rId163" Type="http://schemas.openxmlformats.org/officeDocument/2006/relationships/slide" Target="slides/slide162.xml"/><Relationship Id="rId184" Type="http://schemas.openxmlformats.org/officeDocument/2006/relationships/slide" Target="slides/slide183.xml"/><Relationship Id="rId189" Type="http://schemas.openxmlformats.org/officeDocument/2006/relationships/slide" Target="slides/slide188.xml"/><Relationship Id="rId219" Type="http://schemas.openxmlformats.org/officeDocument/2006/relationships/slide" Target="slides/slide218.xml"/><Relationship Id="rId3" Type="http://schemas.openxmlformats.org/officeDocument/2006/relationships/slide" Target="slides/slide2.xml"/><Relationship Id="rId214" Type="http://schemas.openxmlformats.org/officeDocument/2006/relationships/slide" Target="slides/slide213.xml"/><Relationship Id="rId230" Type="http://schemas.openxmlformats.org/officeDocument/2006/relationships/slide" Target="slides/slide229.xml"/><Relationship Id="rId235" Type="http://schemas.openxmlformats.org/officeDocument/2006/relationships/slide" Target="slides/slide234.xml"/><Relationship Id="rId251" Type="http://schemas.openxmlformats.org/officeDocument/2006/relationships/notesMaster" Target="notesMasters/notesMaster1.xml"/><Relationship Id="rId25" Type="http://schemas.openxmlformats.org/officeDocument/2006/relationships/slide" Target="slides/slide24.xml"/><Relationship Id="rId46" Type="http://schemas.openxmlformats.org/officeDocument/2006/relationships/slide" Target="slides/slide45.xml"/><Relationship Id="rId67" Type="http://schemas.openxmlformats.org/officeDocument/2006/relationships/slide" Target="slides/slide66.xml"/><Relationship Id="rId116" Type="http://schemas.openxmlformats.org/officeDocument/2006/relationships/slide" Target="slides/slide115.xml"/><Relationship Id="rId137" Type="http://schemas.openxmlformats.org/officeDocument/2006/relationships/slide" Target="slides/slide136.xml"/><Relationship Id="rId158" Type="http://schemas.openxmlformats.org/officeDocument/2006/relationships/slide" Target="slides/slide157.xml"/><Relationship Id="rId20" Type="http://schemas.openxmlformats.org/officeDocument/2006/relationships/slide" Target="slides/slide19.xml"/><Relationship Id="rId41" Type="http://schemas.openxmlformats.org/officeDocument/2006/relationships/slide" Target="slides/slide40.xml"/><Relationship Id="rId62" Type="http://schemas.openxmlformats.org/officeDocument/2006/relationships/slide" Target="slides/slide61.xml"/><Relationship Id="rId83" Type="http://schemas.openxmlformats.org/officeDocument/2006/relationships/slide" Target="slides/slide82.xml"/><Relationship Id="rId88" Type="http://schemas.openxmlformats.org/officeDocument/2006/relationships/slide" Target="slides/slide87.xml"/><Relationship Id="rId111" Type="http://schemas.openxmlformats.org/officeDocument/2006/relationships/slide" Target="slides/slide110.xml"/><Relationship Id="rId132" Type="http://schemas.openxmlformats.org/officeDocument/2006/relationships/slide" Target="slides/slide131.xml"/><Relationship Id="rId153" Type="http://schemas.openxmlformats.org/officeDocument/2006/relationships/slide" Target="slides/slide152.xml"/><Relationship Id="rId174" Type="http://schemas.openxmlformats.org/officeDocument/2006/relationships/slide" Target="slides/slide173.xml"/><Relationship Id="rId179" Type="http://schemas.openxmlformats.org/officeDocument/2006/relationships/slide" Target="slides/slide178.xml"/><Relationship Id="rId195" Type="http://schemas.openxmlformats.org/officeDocument/2006/relationships/slide" Target="slides/slide194.xml"/><Relationship Id="rId209" Type="http://schemas.openxmlformats.org/officeDocument/2006/relationships/slide" Target="slides/slide208.xml"/><Relationship Id="rId190" Type="http://schemas.openxmlformats.org/officeDocument/2006/relationships/slide" Target="slides/slide189.xml"/><Relationship Id="rId204" Type="http://schemas.openxmlformats.org/officeDocument/2006/relationships/slide" Target="slides/slide203.xml"/><Relationship Id="rId220" Type="http://schemas.openxmlformats.org/officeDocument/2006/relationships/slide" Target="slides/slide219.xml"/><Relationship Id="rId225" Type="http://schemas.openxmlformats.org/officeDocument/2006/relationships/slide" Target="slides/slide224.xml"/><Relationship Id="rId241" Type="http://schemas.openxmlformats.org/officeDocument/2006/relationships/slide" Target="slides/slide240.xml"/><Relationship Id="rId246" Type="http://schemas.openxmlformats.org/officeDocument/2006/relationships/slide" Target="slides/slide245.xml"/><Relationship Id="rId15" Type="http://schemas.openxmlformats.org/officeDocument/2006/relationships/slide" Target="slides/slide14.xml"/><Relationship Id="rId36" Type="http://schemas.openxmlformats.org/officeDocument/2006/relationships/slide" Target="slides/slide35.xml"/><Relationship Id="rId57" Type="http://schemas.openxmlformats.org/officeDocument/2006/relationships/slide" Target="slides/slide56.xml"/><Relationship Id="rId106" Type="http://schemas.openxmlformats.org/officeDocument/2006/relationships/slide" Target="slides/slide105.xml"/><Relationship Id="rId127" Type="http://schemas.openxmlformats.org/officeDocument/2006/relationships/slide" Target="slides/slide126.xml"/><Relationship Id="rId10" Type="http://schemas.openxmlformats.org/officeDocument/2006/relationships/slide" Target="slides/slide9.xml"/><Relationship Id="rId31" Type="http://schemas.openxmlformats.org/officeDocument/2006/relationships/slide" Target="slides/slide30.xml"/><Relationship Id="rId52" Type="http://schemas.openxmlformats.org/officeDocument/2006/relationships/slide" Target="slides/slide51.xml"/><Relationship Id="rId73" Type="http://schemas.openxmlformats.org/officeDocument/2006/relationships/slide" Target="slides/slide72.xml"/><Relationship Id="rId78" Type="http://schemas.openxmlformats.org/officeDocument/2006/relationships/slide" Target="slides/slide77.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slide" Target="slides/slide121.xml"/><Relationship Id="rId143" Type="http://schemas.openxmlformats.org/officeDocument/2006/relationships/slide" Target="slides/slide142.xml"/><Relationship Id="rId148" Type="http://schemas.openxmlformats.org/officeDocument/2006/relationships/slide" Target="slides/slide147.xml"/><Relationship Id="rId164" Type="http://schemas.openxmlformats.org/officeDocument/2006/relationships/slide" Target="slides/slide163.xml"/><Relationship Id="rId169" Type="http://schemas.openxmlformats.org/officeDocument/2006/relationships/slide" Target="slides/slide168.xml"/><Relationship Id="rId185" Type="http://schemas.openxmlformats.org/officeDocument/2006/relationships/slide" Target="slides/slide184.xml"/><Relationship Id="rId4" Type="http://schemas.openxmlformats.org/officeDocument/2006/relationships/slide" Target="slides/slide3.xml"/><Relationship Id="rId9" Type="http://schemas.openxmlformats.org/officeDocument/2006/relationships/slide" Target="slides/slide8.xml"/><Relationship Id="rId180" Type="http://schemas.openxmlformats.org/officeDocument/2006/relationships/slide" Target="slides/slide179.xml"/><Relationship Id="rId210" Type="http://schemas.openxmlformats.org/officeDocument/2006/relationships/slide" Target="slides/slide209.xml"/><Relationship Id="rId215" Type="http://schemas.openxmlformats.org/officeDocument/2006/relationships/slide" Target="slides/slide214.xml"/><Relationship Id="rId236" Type="http://schemas.openxmlformats.org/officeDocument/2006/relationships/slide" Target="slides/slide235.xml"/><Relationship Id="rId26" Type="http://schemas.openxmlformats.org/officeDocument/2006/relationships/slide" Target="slides/slide25.xml"/><Relationship Id="rId231" Type="http://schemas.openxmlformats.org/officeDocument/2006/relationships/slide" Target="slides/slide230.xml"/><Relationship Id="rId252" Type="http://schemas.openxmlformats.org/officeDocument/2006/relationships/presProps" Target="presProps.xml"/><Relationship Id="rId47" Type="http://schemas.openxmlformats.org/officeDocument/2006/relationships/slide" Target="slides/slide46.xml"/><Relationship Id="rId68" Type="http://schemas.openxmlformats.org/officeDocument/2006/relationships/slide" Target="slides/slide67.xml"/><Relationship Id="rId89" Type="http://schemas.openxmlformats.org/officeDocument/2006/relationships/slide" Target="slides/slide88.xml"/><Relationship Id="rId112" Type="http://schemas.openxmlformats.org/officeDocument/2006/relationships/slide" Target="slides/slide111.xml"/><Relationship Id="rId133" Type="http://schemas.openxmlformats.org/officeDocument/2006/relationships/slide" Target="slides/slide132.xml"/><Relationship Id="rId154" Type="http://schemas.openxmlformats.org/officeDocument/2006/relationships/slide" Target="slides/slide153.xml"/><Relationship Id="rId175" Type="http://schemas.openxmlformats.org/officeDocument/2006/relationships/slide" Target="slides/slide174.xml"/><Relationship Id="rId196" Type="http://schemas.openxmlformats.org/officeDocument/2006/relationships/slide" Target="slides/slide195.xml"/><Relationship Id="rId200" Type="http://schemas.openxmlformats.org/officeDocument/2006/relationships/slide" Target="slides/slide199.xml"/><Relationship Id="rId16" Type="http://schemas.openxmlformats.org/officeDocument/2006/relationships/slide" Target="slides/slide15.xml"/><Relationship Id="rId221" Type="http://schemas.openxmlformats.org/officeDocument/2006/relationships/slide" Target="slides/slide220.xml"/><Relationship Id="rId242" Type="http://schemas.openxmlformats.org/officeDocument/2006/relationships/slide" Target="slides/slide241.xml"/><Relationship Id="rId37" Type="http://schemas.openxmlformats.org/officeDocument/2006/relationships/slide" Target="slides/slide36.xml"/><Relationship Id="rId58" Type="http://schemas.openxmlformats.org/officeDocument/2006/relationships/slide" Target="slides/slide57.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slide" Target="slides/slide122.xml"/><Relationship Id="rId144" Type="http://schemas.openxmlformats.org/officeDocument/2006/relationships/slide" Target="slides/slide143.xml"/><Relationship Id="rId90" Type="http://schemas.openxmlformats.org/officeDocument/2006/relationships/slide" Target="slides/slide89.xml"/><Relationship Id="rId165" Type="http://schemas.openxmlformats.org/officeDocument/2006/relationships/slide" Target="slides/slide164.xml"/><Relationship Id="rId186" Type="http://schemas.openxmlformats.org/officeDocument/2006/relationships/slide" Target="slides/slide185.xml"/><Relationship Id="rId211" Type="http://schemas.openxmlformats.org/officeDocument/2006/relationships/slide" Target="slides/slide210.xml"/><Relationship Id="rId232" Type="http://schemas.openxmlformats.org/officeDocument/2006/relationships/slide" Target="slides/slide231.xml"/><Relationship Id="rId253" Type="http://schemas.openxmlformats.org/officeDocument/2006/relationships/viewProps" Target="viewProps.xml"/><Relationship Id="rId27" Type="http://schemas.openxmlformats.org/officeDocument/2006/relationships/slide" Target="slides/slide26.xml"/><Relationship Id="rId48" Type="http://schemas.openxmlformats.org/officeDocument/2006/relationships/slide" Target="slides/slide47.xml"/><Relationship Id="rId69" Type="http://schemas.openxmlformats.org/officeDocument/2006/relationships/slide" Target="slides/slide68.xml"/><Relationship Id="rId113" Type="http://schemas.openxmlformats.org/officeDocument/2006/relationships/slide" Target="slides/slide112.xml"/><Relationship Id="rId134" Type="http://schemas.openxmlformats.org/officeDocument/2006/relationships/slide" Target="slides/slide133.xml"/><Relationship Id="rId80" Type="http://schemas.openxmlformats.org/officeDocument/2006/relationships/slide" Target="slides/slide79.xml"/><Relationship Id="rId155" Type="http://schemas.openxmlformats.org/officeDocument/2006/relationships/slide" Target="slides/slide154.xml"/><Relationship Id="rId176" Type="http://schemas.openxmlformats.org/officeDocument/2006/relationships/slide" Target="slides/slide175.xml"/><Relationship Id="rId197" Type="http://schemas.openxmlformats.org/officeDocument/2006/relationships/slide" Target="slides/slide196.xml"/><Relationship Id="rId201" Type="http://schemas.openxmlformats.org/officeDocument/2006/relationships/slide" Target="slides/slide200.xml"/><Relationship Id="rId222" Type="http://schemas.openxmlformats.org/officeDocument/2006/relationships/slide" Target="slides/slide221.xml"/><Relationship Id="rId243" Type="http://schemas.openxmlformats.org/officeDocument/2006/relationships/slide" Target="slides/slide242.xml"/><Relationship Id="rId17" Type="http://schemas.openxmlformats.org/officeDocument/2006/relationships/slide" Target="slides/slide16.xml"/><Relationship Id="rId38" Type="http://schemas.openxmlformats.org/officeDocument/2006/relationships/slide" Target="slides/slide37.xml"/><Relationship Id="rId59" Type="http://schemas.openxmlformats.org/officeDocument/2006/relationships/slide" Target="slides/slide58.xml"/><Relationship Id="rId103" Type="http://schemas.openxmlformats.org/officeDocument/2006/relationships/slide" Target="slides/slide102.xml"/><Relationship Id="rId124" Type="http://schemas.openxmlformats.org/officeDocument/2006/relationships/slide" Target="slides/slide12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smtClean="0"/>
            </a:lvl1pPr>
          </a:lstStyle>
          <a:p>
            <a:pPr>
              <a:defRPr/>
            </a:pPr>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smtClean="0"/>
            </a:lvl1pPr>
          </a:lstStyle>
          <a:p>
            <a:pPr>
              <a:defRPr/>
            </a:pPr>
            <a:fld id="{89B20430-5113-4C29-8237-E6FDACC2858D}" type="datetimeFigureOut">
              <a:rPr lang="en-US"/>
              <a:pPr>
                <a:defRPr/>
              </a:pPr>
              <a:t>10/9/2011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smtClean="0"/>
            </a:lvl1pPr>
          </a:lstStyle>
          <a:p>
            <a:pPr>
              <a:defRPr/>
            </a:pPr>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smtClean="0"/>
            </a:lvl1pPr>
          </a:lstStyle>
          <a:p>
            <a:pPr>
              <a:defRPr/>
            </a:pPr>
            <a:fld id="{B7D01C3E-CA6F-49B6-BD42-752F8B6E5532}" type="slidenum">
              <a:rPr lang="en-US"/>
              <a:pPr>
                <a:defRPr/>
              </a:pPr>
              <a:t>‹#›</a:t>
            </a:fld>
            <a:endParaRPr lang="en-US"/>
          </a:p>
        </p:txBody>
      </p:sp>
    </p:spTree>
    <p:extLst>
      <p:ext uri="{BB962C8B-B14F-4D97-AF65-F5344CB8AC3E}">
        <p14:creationId xmlns:p14="http://schemas.microsoft.com/office/powerpoint/2010/main" val="533305741"/>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50.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51.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52.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53.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62.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6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84.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87.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91.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95.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98.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100.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102.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103.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104.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10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108.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109.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110.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111.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113.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115.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116.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117.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118.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12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124.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125.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126.xml"/><Relationship Id="rId1" Type="http://schemas.openxmlformats.org/officeDocument/2006/relationships/notesMaster" Target="../notesMasters/notesMaster1.xml"/></Relationships>
</file>

<file path=ppt/notesSlides/_rels/notesSlide43.xml.rels><?xml version="1.0" encoding="UTF-8" standalone="yes"?>
<Relationships xmlns="http://schemas.openxmlformats.org/package/2006/relationships"><Relationship Id="rId2" Type="http://schemas.openxmlformats.org/officeDocument/2006/relationships/slide" Target="../slides/slide127.xml"/><Relationship Id="rId1" Type="http://schemas.openxmlformats.org/officeDocument/2006/relationships/notesMaster" Target="../notesMasters/notesMaster1.xml"/></Relationships>
</file>

<file path=ppt/notesSlides/_rels/notesSlide44.xml.rels><?xml version="1.0" encoding="UTF-8" standalone="yes"?>
<Relationships xmlns="http://schemas.openxmlformats.org/package/2006/relationships"><Relationship Id="rId2" Type="http://schemas.openxmlformats.org/officeDocument/2006/relationships/slide" Target="../slides/slide128.xml"/><Relationship Id="rId1" Type="http://schemas.openxmlformats.org/officeDocument/2006/relationships/notesMaster" Target="../notesMasters/notesMaster1.xml"/></Relationships>
</file>

<file path=ppt/notesSlides/_rels/notesSlide45.xml.rels><?xml version="1.0" encoding="UTF-8" standalone="yes"?>
<Relationships xmlns="http://schemas.openxmlformats.org/package/2006/relationships"><Relationship Id="rId2" Type="http://schemas.openxmlformats.org/officeDocument/2006/relationships/slide" Target="../slides/slide129.xml"/><Relationship Id="rId1" Type="http://schemas.openxmlformats.org/officeDocument/2006/relationships/notesMaster" Target="../notesMasters/notesMaster1.xml"/></Relationships>
</file>

<file path=ppt/notesSlides/_rels/notesSlide46.xml.rels><?xml version="1.0" encoding="UTF-8" standalone="yes"?>
<Relationships xmlns="http://schemas.openxmlformats.org/package/2006/relationships"><Relationship Id="rId2" Type="http://schemas.openxmlformats.org/officeDocument/2006/relationships/slide" Target="../slides/slide130.xml"/><Relationship Id="rId1" Type="http://schemas.openxmlformats.org/officeDocument/2006/relationships/notesMaster" Target="../notesMasters/notesMaster1.xml"/></Relationships>
</file>

<file path=ppt/notesSlides/_rels/notesSlide47.xml.rels><?xml version="1.0" encoding="UTF-8" standalone="yes"?>
<Relationships xmlns="http://schemas.openxmlformats.org/package/2006/relationships"><Relationship Id="rId2" Type="http://schemas.openxmlformats.org/officeDocument/2006/relationships/slide" Target="../slides/slide131.xml"/><Relationship Id="rId1" Type="http://schemas.openxmlformats.org/officeDocument/2006/relationships/notesMaster" Target="../notesMasters/notesMaster1.xml"/></Relationships>
</file>

<file path=ppt/notesSlides/_rels/notesSlide48.xml.rels><?xml version="1.0" encoding="UTF-8" standalone="yes"?>
<Relationships xmlns="http://schemas.openxmlformats.org/package/2006/relationships"><Relationship Id="rId2" Type="http://schemas.openxmlformats.org/officeDocument/2006/relationships/slide" Target="../slides/slide132.xml"/><Relationship Id="rId1" Type="http://schemas.openxmlformats.org/officeDocument/2006/relationships/notesMaster" Target="../notesMasters/notesMaster1.xml"/></Relationships>
</file>

<file path=ppt/notesSlides/_rels/notesSlide49.xml.rels><?xml version="1.0" encoding="UTF-8" standalone="yes"?>
<Relationships xmlns="http://schemas.openxmlformats.org/package/2006/relationships"><Relationship Id="rId2" Type="http://schemas.openxmlformats.org/officeDocument/2006/relationships/slide" Target="../slides/slide13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50.xml.rels><?xml version="1.0" encoding="UTF-8" standalone="yes"?>
<Relationships xmlns="http://schemas.openxmlformats.org/package/2006/relationships"><Relationship Id="rId2" Type="http://schemas.openxmlformats.org/officeDocument/2006/relationships/slide" Target="../slides/slide140.xml"/><Relationship Id="rId1" Type="http://schemas.openxmlformats.org/officeDocument/2006/relationships/notesMaster" Target="../notesMasters/notesMaster1.xml"/></Relationships>
</file>

<file path=ppt/notesSlides/_rels/notesSlide51.xml.rels><?xml version="1.0" encoding="UTF-8" standalone="yes"?>
<Relationships xmlns="http://schemas.openxmlformats.org/package/2006/relationships"><Relationship Id="rId2" Type="http://schemas.openxmlformats.org/officeDocument/2006/relationships/slide" Target="../slides/slide141.xml"/><Relationship Id="rId1" Type="http://schemas.openxmlformats.org/officeDocument/2006/relationships/notesMaster" Target="../notesMasters/notesMaster1.xml"/></Relationships>
</file>

<file path=ppt/notesSlides/_rels/notesSlide52.xml.rels><?xml version="1.0" encoding="UTF-8" standalone="yes"?>
<Relationships xmlns="http://schemas.openxmlformats.org/package/2006/relationships"><Relationship Id="rId2" Type="http://schemas.openxmlformats.org/officeDocument/2006/relationships/slide" Target="../slides/slide142.xml"/><Relationship Id="rId1" Type="http://schemas.openxmlformats.org/officeDocument/2006/relationships/notesMaster" Target="../notesMasters/notesMaster1.xml"/></Relationships>
</file>

<file path=ppt/notesSlides/_rels/notesSlide53.xml.rels><?xml version="1.0" encoding="UTF-8" standalone="yes"?>
<Relationships xmlns="http://schemas.openxmlformats.org/package/2006/relationships"><Relationship Id="rId2" Type="http://schemas.openxmlformats.org/officeDocument/2006/relationships/slide" Target="../slides/slide143.xml"/><Relationship Id="rId1" Type="http://schemas.openxmlformats.org/officeDocument/2006/relationships/notesMaster" Target="../notesMasters/notesMaster1.xml"/></Relationships>
</file>

<file path=ppt/notesSlides/_rels/notesSlide54.xml.rels><?xml version="1.0" encoding="UTF-8" standalone="yes"?>
<Relationships xmlns="http://schemas.openxmlformats.org/package/2006/relationships"><Relationship Id="rId2" Type="http://schemas.openxmlformats.org/officeDocument/2006/relationships/slide" Target="../slides/slide145.xml"/><Relationship Id="rId1" Type="http://schemas.openxmlformats.org/officeDocument/2006/relationships/notesMaster" Target="../notesMasters/notesMaster1.xml"/></Relationships>
</file>

<file path=ppt/notesSlides/_rels/notesSlide55.xml.rels><?xml version="1.0" encoding="UTF-8" standalone="yes"?>
<Relationships xmlns="http://schemas.openxmlformats.org/package/2006/relationships"><Relationship Id="rId2" Type="http://schemas.openxmlformats.org/officeDocument/2006/relationships/slide" Target="../slides/slide147.xml"/><Relationship Id="rId1" Type="http://schemas.openxmlformats.org/officeDocument/2006/relationships/notesMaster" Target="../notesMasters/notesMaster1.xml"/></Relationships>
</file>

<file path=ppt/notesSlides/_rels/notesSlide56.xml.rels><?xml version="1.0" encoding="UTF-8" standalone="yes"?>
<Relationships xmlns="http://schemas.openxmlformats.org/package/2006/relationships"><Relationship Id="rId2" Type="http://schemas.openxmlformats.org/officeDocument/2006/relationships/slide" Target="../slides/slide148.xml"/><Relationship Id="rId1" Type="http://schemas.openxmlformats.org/officeDocument/2006/relationships/notesMaster" Target="../notesMasters/notesMaster1.xml"/></Relationships>
</file>

<file path=ppt/notesSlides/_rels/notesSlide57.xml.rels><?xml version="1.0" encoding="UTF-8" standalone="yes"?>
<Relationships xmlns="http://schemas.openxmlformats.org/package/2006/relationships"><Relationship Id="rId2" Type="http://schemas.openxmlformats.org/officeDocument/2006/relationships/slide" Target="../slides/slide150.xml"/><Relationship Id="rId1" Type="http://schemas.openxmlformats.org/officeDocument/2006/relationships/notesMaster" Target="../notesMasters/notesMaster1.xml"/></Relationships>
</file>

<file path=ppt/notesSlides/_rels/notesSlide58.xml.rels><?xml version="1.0" encoding="UTF-8" standalone="yes"?>
<Relationships xmlns="http://schemas.openxmlformats.org/package/2006/relationships"><Relationship Id="rId2" Type="http://schemas.openxmlformats.org/officeDocument/2006/relationships/slide" Target="../slides/slide151.xml"/><Relationship Id="rId1" Type="http://schemas.openxmlformats.org/officeDocument/2006/relationships/notesMaster" Target="../notesMasters/notesMaster1.xml"/></Relationships>
</file>

<file path=ppt/notesSlides/_rels/notesSlide59.xml.rels><?xml version="1.0" encoding="UTF-8" standalone="yes"?>
<Relationships xmlns="http://schemas.openxmlformats.org/package/2006/relationships"><Relationship Id="rId2" Type="http://schemas.openxmlformats.org/officeDocument/2006/relationships/slide" Target="../slides/slide153.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60.xml.rels><?xml version="1.0" encoding="UTF-8" standalone="yes"?>
<Relationships xmlns="http://schemas.openxmlformats.org/package/2006/relationships"><Relationship Id="rId2" Type="http://schemas.openxmlformats.org/officeDocument/2006/relationships/slide" Target="../slides/slide154.xml"/><Relationship Id="rId1" Type="http://schemas.openxmlformats.org/officeDocument/2006/relationships/notesMaster" Target="../notesMasters/notesMaster1.xml"/></Relationships>
</file>

<file path=ppt/notesSlides/_rels/notesSlide61.xml.rels><?xml version="1.0" encoding="UTF-8" standalone="yes"?>
<Relationships xmlns="http://schemas.openxmlformats.org/package/2006/relationships"><Relationship Id="rId2" Type="http://schemas.openxmlformats.org/officeDocument/2006/relationships/slide" Target="../slides/slide155.xml"/><Relationship Id="rId1" Type="http://schemas.openxmlformats.org/officeDocument/2006/relationships/notesMaster" Target="../notesMasters/notesMaster1.xml"/></Relationships>
</file>

<file path=ppt/notesSlides/_rels/notesSlide62.xml.rels><?xml version="1.0" encoding="UTF-8" standalone="yes"?>
<Relationships xmlns="http://schemas.openxmlformats.org/package/2006/relationships"><Relationship Id="rId2" Type="http://schemas.openxmlformats.org/officeDocument/2006/relationships/slide" Target="../slides/slide156.xml"/><Relationship Id="rId1" Type="http://schemas.openxmlformats.org/officeDocument/2006/relationships/notesMaster" Target="../notesMasters/notesMaster1.xml"/></Relationships>
</file>

<file path=ppt/notesSlides/_rels/notesSlide63.xml.rels><?xml version="1.0" encoding="UTF-8" standalone="yes"?>
<Relationships xmlns="http://schemas.openxmlformats.org/package/2006/relationships"><Relationship Id="rId2" Type="http://schemas.openxmlformats.org/officeDocument/2006/relationships/slide" Target="../slides/slide157.xml"/><Relationship Id="rId1" Type="http://schemas.openxmlformats.org/officeDocument/2006/relationships/notesMaster" Target="../notesMasters/notesMaster1.xml"/></Relationships>
</file>

<file path=ppt/notesSlides/_rels/notesSlide64.xml.rels><?xml version="1.0" encoding="UTF-8" standalone="yes"?>
<Relationships xmlns="http://schemas.openxmlformats.org/package/2006/relationships"><Relationship Id="rId2" Type="http://schemas.openxmlformats.org/officeDocument/2006/relationships/slide" Target="../slides/slide159.xml"/><Relationship Id="rId1" Type="http://schemas.openxmlformats.org/officeDocument/2006/relationships/notesMaster" Target="../notesMasters/notesMaster1.xml"/></Relationships>
</file>

<file path=ppt/notesSlides/_rels/notesSlide65.xml.rels><?xml version="1.0" encoding="UTF-8" standalone="yes"?>
<Relationships xmlns="http://schemas.openxmlformats.org/package/2006/relationships"><Relationship Id="rId2" Type="http://schemas.openxmlformats.org/officeDocument/2006/relationships/slide" Target="../slides/slide165.xml"/><Relationship Id="rId1" Type="http://schemas.openxmlformats.org/officeDocument/2006/relationships/notesMaster" Target="../notesMasters/notesMaster1.xml"/></Relationships>
</file>

<file path=ppt/notesSlides/_rels/notesSlide66.xml.rels><?xml version="1.0" encoding="UTF-8" standalone="yes"?>
<Relationships xmlns="http://schemas.openxmlformats.org/package/2006/relationships"><Relationship Id="rId2" Type="http://schemas.openxmlformats.org/officeDocument/2006/relationships/slide" Target="../slides/slide166.xml"/><Relationship Id="rId1" Type="http://schemas.openxmlformats.org/officeDocument/2006/relationships/notesMaster" Target="../notesMasters/notesMaster1.xml"/></Relationships>
</file>

<file path=ppt/notesSlides/_rels/notesSlide67.xml.rels><?xml version="1.0" encoding="UTF-8" standalone="yes"?>
<Relationships xmlns="http://schemas.openxmlformats.org/package/2006/relationships"><Relationship Id="rId2" Type="http://schemas.openxmlformats.org/officeDocument/2006/relationships/slide" Target="../slides/slide169.xml"/><Relationship Id="rId1" Type="http://schemas.openxmlformats.org/officeDocument/2006/relationships/notesMaster" Target="../notesMasters/notesMaster1.xml"/></Relationships>
</file>

<file path=ppt/notesSlides/_rels/notesSlide68.xml.rels><?xml version="1.0" encoding="UTF-8" standalone="yes"?>
<Relationships xmlns="http://schemas.openxmlformats.org/package/2006/relationships"><Relationship Id="rId2" Type="http://schemas.openxmlformats.org/officeDocument/2006/relationships/slide" Target="../slides/slide170.xml"/><Relationship Id="rId1" Type="http://schemas.openxmlformats.org/officeDocument/2006/relationships/notesMaster" Target="../notesMasters/notesMaster1.xml"/></Relationships>
</file>

<file path=ppt/notesSlides/_rels/notesSlide69.xml.rels><?xml version="1.0" encoding="UTF-8" standalone="yes"?>
<Relationships xmlns="http://schemas.openxmlformats.org/package/2006/relationships"><Relationship Id="rId2" Type="http://schemas.openxmlformats.org/officeDocument/2006/relationships/slide" Target="../slides/slide173.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70.xml.rels><?xml version="1.0" encoding="UTF-8" standalone="yes"?>
<Relationships xmlns="http://schemas.openxmlformats.org/package/2006/relationships"><Relationship Id="rId2" Type="http://schemas.openxmlformats.org/officeDocument/2006/relationships/slide" Target="../slides/slide174.xml"/><Relationship Id="rId1" Type="http://schemas.openxmlformats.org/officeDocument/2006/relationships/notesMaster" Target="../notesMasters/notesMaster1.xml"/></Relationships>
</file>

<file path=ppt/notesSlides/_rels/notesSlide71.xml.rels><?xml version="1.0" encoding="UTF-8" standalone="yes"?>
<Relationships xmlns="http://schemas.openxmlformats.org/package/2006/relationships"><Relationship Id="rId2" Type="http://schemas.openxmlformats.org/officeDocument/2006/relationships/slide" Target="../slides/slide175.xml"/><Relationship Id="rId1" Type="http://schemas.openxmlformats.org/officeDocument/2006/relationships/notesMaster" Target="../notesMasters/notesMaster1.xml"/></Relationships>
</file>

<file path=ppt/notesSlides/_rels/notesSlide72.xml.rels><?xml version="1.0" encoding="UTF-8" standalone="yes"?>
<Relationships xmlns="http://schemas.openxmlformats.org/package/2006/relationships"><Relationship Id="rId2" Type="http://schemas.openxmlformats.org/officeDocument/2006/relationships/slide" Target="../slides/slide179.xml"/><Relationship Id="rId1" Type="http://schemas.openxmlformats.org/officeDocument/2006/relationships/notesMaster" Target="../notesMasters/notesMaster1.xml"/></Relationships>
</file>

<file path=ppt/notesSlides/_rels/notesSlide73.xml.rels><?xml version="1.0" encoding="UTF-8" standalone="yes"?>
<Relationships xmlns="http://schemas.openxmlformats.org/package/2006/relationships"><Relationship Id="rId2" Type="http://schemas.openxmlformats.org/officeDocument/2006/relationships/slide" Target="../slides/slide194.xml"/><Relationship Id="rId1" Type="http://schemas.openxmlformats.org/officeDocument/2006/relationships/notesMaster" Target="../notesMasters/notesMaster1.xml"/></Relationships>
</file>

<file path=ppt/notesSlides/_rels/notesSlide74.xml.rels><?xml version="1.0" encoding="UTF-8" standalone="yes"?>
<Relationships xmlns="http://schemas.openxmlformats.org/package/2006/relationships"><Relationship Id="rId2" Type="http://schemas.openxmlformats.org/officeDocument/2006/relationships/slide" Target="../slides/slide195.xml"/><Relationship Id="rId1" Type="http://schemas.openxmlformats.org/officeDocument/2006/relationships/notesMaster" Target="../notesMasters/notesMaster1.xml"/></Relationships>
</file>

<file path=ppt/notesSlides/_rels/notesSlide75.xml.rels><?xml version="1.0" encoding="UTF-8" standalone="yes"?>
<Relationships xmlns="http://schemas.openxmlformats.org/package/2006/relationships"><Relationship Id="rId2" Type="http://schemas.openxmlformats.org/officeDocument/2006/relationships/slide" Target="../slides/slide197.xml"/><Relationship Id="rId1" Type="http://schemas.openxmlformats.org/officeDocument/2006/relationships/notesMaster" Target="../notesMasters/notesMaster1.xml"/></Relationships>
</file>

<file path=ppt/notesSlides/_rels/notesSlide76.xml.rels><?xml version="1.0" encoding="UTF-8" standalone="yes"?>
<Relationships xmlns="http://schemas.openxmlformats.org/package/2006/relationships"><Relationship Id="rId2" Type="http://schemas.openxmlformats.org/officeDocument/2006/relationships/slide" Target="../slides/slide206.xml"/><Relationship Id="rId1" Type="http://schemas.openxmlformats.org/officeDocument/2006/relationships/notesMaster" Target="../notesMasters/notesMaster1.xml"/></Relationships>
</file>

<file path=ppt/notesSlides/_rels/notesSlide77.xml.rels><?xml version="1.0" encoding="UTF-8" standalone="yes"?>
<Relationships xmlns="http://schemas.openxmlformats.org/package/2006/relationships"><Relationship Id="rId2" Type="http://schemas.openxmlformats.org/officeDocument/2006/relationships/slide" Target="../slides/slide207.xml"/><Relationship Id="rId1" Type="http://schemas.openxmlformats.org/officeDocument/2006/relationships/notesMaster" Target="../notesMasters/notesMaster1.xml"/></Relationships>
</file>

<file path=ppt/notesSlides/_rels/notesSlide78.xml.rels><?xml version="1.0" encoding="UTF-8" standalone="yes"?>
<Relationships xmlns="http://schemas.openxmlformats.org/package/2006/relationships"><Relationship Id="rId2" Type="http://schemas.openxmlformats.org/officeDocument/2006/relationships/slide" Target="../slides/slide209.xml"/><Relationship Id="rId1" Type="http://schemas.openxmlformats.org/officeDocument/2006/relationships/notesMaster" Target="../notesMasters/notesMaster1.xml"/></Relationships>
</file>

<file path=ppt/notesSlides/_rels/notesSlide79.xml.rels><?xml version="1.0" encoding="UTF-8" standalone="yes"?>
<Relationships xmlns="http://schemas.openxmlformats.org/package/2006/relationships"><Relationship Id="rId2" Type="http://schemas.openxmlformats.org/officeDocument/2006/relationships/slide" Target="../slides/slide211.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80.xml.rels><?xml version="1.0" encoding="UTF-8" standalone="yes"?>
<Relationships xmlns="http://schemas.openxmlformats.org/package/2006/relationships"><Relationship Id="rId2" Type="http://schemas.openxmlformats.org/officeDocument/2006/relationships/slide" Target="../slides/slide212.xml"/><Relationship Id="rId1" Type="http://schemas.openxmlformats.org/officeDocument/2006/relationships/notesMaster" Target="../notesMasters/notesMaster1.xml"/></Relationships>
</file>

<file path=ppt/notesSlides/_rels/notesSlide81.xml.rels><?xml version="1.0" encoding="UTF-8" standalone="yes"?>
<Relationships xmlns="http://schemas.openxmlformats.org/package/2006/relationships"><Relationship Id="rId2" Type="http://schemas.openxmlformats.org/officeDocument/2006/relationships/slide" Target="../slides/slide214.xml"/><Relationship Id="rId1" Type="http://schemas.openxmlformats.org/officeDocument/2006/relationships/notesMaster" Target="../notesMasters/notesMaster1.xml"/></Relationships>
</file>

<file path=ppt/notesSlides/_rels/notesSlide82.xml.rels><?xml version="1.0" encoding="UTF-8" standalone="yes"?>
<Relationships xmlns="http://schemas.openxmlformats.org/package/2006/relationships"><Relationship Id="rId2" Type="http://schemas.openxmlformats.org/officeDocument/2006/relationships/slide" Target="../slides/slide216.xml"/><Relationship Id="rId1" Type="http://schemas.openxmlformats.org/officeDocument/2006/relationships/notesMaster" Target="../notesMasters/notesMaster1.xml"/></Relationships>
</file>

<file path=ppt/notesSlides/_rels/notesSlide83.xml.rels><?xml version="1.0" encoding="UTF-8" standalone="yes"?>
<Relationships xmlns="http://schemas.openxmlformats.org/package/2006/relationships"><Relationship Id="rId2" Type="http://schemas.openxmlformats.org/officeDocument/2006/relationships/slide" Target="../slides/slide217.xml"/><Relationship Id="rId1" Type="http://schemas.openxmlformats.org/officeDocument/2006/relationships/notesMaster" Target="../notesMasters/notesMaster1.xml"/></Relationships>
</file>

<file path=ppt/notesSlides/_rels/notesSlide84.xml.rels><?xml version="1.0" encoding="UTF-8" standalone="yes"?>
<Relationships xmlns="http://schemas.openxmlformats.org/package/2006/relationships"><Relationship Id="rId2" Type="http://schemas.openxmlformats.org/officeDocument/2006/relationships/slide" Target="../slides/slide218.xml"/><Relationship Id="rId1" Type="http://schemas.openxmlformats.org/officeDocument/2006/relationships/notesMaster" Target="../notesMasters/notesMaster1.xml"/></Relationships>
</file>

<file path=ppt/notesSlides/_rels/notesSlide85.xml.rels><?xml version="1.0" encoding="UTF-8" standalone="yes"?>
<Relationships xmlns="http://schemas.openxmlformats.org/package/2006/relationships"><Relationship Id="rId2" Type="http://schemas.openxmlformats.org/officeDocument/2006/relationships/slide" Target="../slides/slide219.xml"/><Relationship Id="rId1" Type="http://schemas.openxmlformats.org/officeDocument/2006/relationships/notesMaster" Target="../notesMasters/notesMaster1.xml"/></Relationships>
</file>

<file path=ppt/notesSlides/_rels/notesSlide86.xml.rels><?xml version="1.0" encoding="UTF-8" standalone="yes"?>
<Relationships xmlns="http://schemas.openxmlformats.org/package/2006/relationships"><Relationship Id="rId2" Type="http://schemas.openxmlformats.org/officeDocument/2006/relationships/slide" Target="../slides/slide221.xml"/><Relationship Id="rId1" Type="http://schemas.openxmlformats.org/officeDocument/2006/relationships/notesMaster" Target="../notesMasters/notesMaster1.xml"/></Relationships>
</file>

<file path=ppt/notesSlides/_rels/notesSlide87.xml.rels><?xml version="1.0" encoding="UTF-8" standalone="yes"?>
<Relationships xmlns="http://schemas.openxmlformats.org/package/2006/relationships"><Relationship Id="rId2" Type="http://schemas.openxmlformats.org/officeDocument/2006/relationships/slide" Target="../slides/slide222.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9874" name="Slide Image Placeholder 1"/>
          <p:cNvSpPr>
            <a:spLocks noGrp="1" noRot="1" noChangeAspect="1" noTextEdit="1"/>
          </p:cNvSpPr>
          <p:nvPr>
            <p:ph type="sldImg"/>
          </p:nvPr>
        </p:nvSpPr>
        <p:spPr bwMode="auto">
          <a:noFill/>
          <a:ln>
            <a:solidFill>
              <a:srgbClr val="000000"/>
            </a:solidFill>
            <a:miter lim="800000"/>
            <a:headEnd/>
            <a:tailEnd/>
          </a:ln>
        </p:spPr>
      </p:sp>
      <p:sp>
        <p:nvSpPr>
          <p:cNvPr id="7987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7987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7170CCD1-806A-4A71-A13B-49A1F9DEA764}" type="slidenum">
              <a:rPr lang="en-US"/>
              <a:pPr/>
              <a:t>1</a:t>
            </a:fld>
            <a:endParaRPr lang="en-US" dirty="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9090" name="Slide Image Placeholder 1"/>
          <p:cNvSpPr>
            <a:spLocks noGrp="1" noRot="1" noChangeAspect="1" noTextEdit="1"/>
          </p:cNvSpPr>
          <p:nvPr>
            <p:ph type="sldImg"/>
          </p:nvPr>
        </p:nvSpPr>
        <p:spPr bwMode="auto">
          <a:noFill/>
          <a:ln>
            <a:solidFill>
              <a:srgbClr val="000000"/>
            </a:solidFill>
            <a:miter lim="800000"/>
            <a:headEnd/>
            <a:tailEnd/>
          </a:ln>
        </p:spPr>
      </p:sp>
      <p:sp>
        <p:nvSpPr>
          <p:cNvPr id="8909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8909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A4056FB-6714-4CE6-A8FA-D6976F8770CF}" type="slidenum">
              <a:rPr lang="en-US"/>
              <a:pPr/>
              <a:t>43</a:t>
            </a:fld>
            <a:endParaRPr lang="en-US" dirty="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62" name="Slide Image Placeholder 1"/>
          <p:cNvSpPr>
            <a:spLocks noGrp="1" noRot="1" noChangeAspect="1" noTextEdit="1"/>
          </p:cNvSpPr>
          <p:nvPr>
            <p:ph type="sldImg"/>
          </p:nvPr>
        </p:nvSpPr>
        <p:spPr bwMode="auto">
          <a:noFill/>
          <a:ln>
            <a:solidFill>
              <a:srgbClr val="000000"/>
            </a:solidFill>
            <a:miter lim="800000"/>
            <a:headEnd/>
            <a:tailEnd/>
          </a:ln>
        </p:spPr>
      </p:sp>
      <p:sp>
        <p:nvSpPr>
          <p:cNvPr id="9216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9216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D57EA141-A065-4214-A542-8F7B15685AA2}" type="slidenum">
              <a:rPr lang="en-US"/>
              <a:pPr/>
              <a:t>44</a:t>
            </a:fld>
            <a:endParaRPr lang="en-US" dirty="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3186" name="Slide Image Placeholder 1"/>
          <p:cNvSpPr>
            <a:spLocks noGrp="1" noRot="1" noChangeAspect="1" noTextEdit="1"/>
          </p:cNvSpPr>
          <p:nvPr>
            <p:ph type="sldImg"/>
          </p:nvPr>
        </p:nvSpPr>
        <p:spPr bwMode="auto">
          <a:noFill/>
          <a:ln>
            <a:solidFill>
              <a:srgbClr val="000000"/>
            </a:solidFill>
            <a:miter lim="800000"/>
            <a:headEnd/>
            <a:tailEnd/>
          </a:ln>
        </p:spPr>
      </p:sp>
      <p:sp>
        <p:nvSpPr>
          <p:cNvPr id="9318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9318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F74A5BD1-4930-43C4-AC8D-1522C95035FD}" type="slidenum">
              <a:rPr lang="en-US"/>
              <a:pPr/>
              <a:t>46</a:t>
            </a:fld>
            <a:endParaRPr lang="en-US" dirty="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210" name="Slide Image Placeholder 1"/>
          <p:cNvSpPr>
            <a:spLocks noGrp="1" noRot="1" noChangeAspect="1" noTextEdit="1"/>
          </p:cNvSpPr>
          <p:nvPr>
            <p:ph type="sldImg"/>
          </p:nvPr>
        </p:nvSpPr>
        <p:spPr bwMode="auto">
          <a:noFill/>
          <a:ln>
            <a:solidFill>
              <a:srgbClr val="000000"/>
            </a:solidFill>
            <a:miter lim="800000"/>
            <a:headEnd/>
            <a:tailEnd/>
          </a:ln>
        </p:spPr>
      </p:sp>
      <p:sp>
        <p:nvSpPr>
          <p:cNvPr id="9421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9421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D356287D-FD99-4E43-B833-39161F2156E8}" type="slidenum">
              <a:rPr lang="en-US"/>
              <a:pPr/>
              <a:t>47</a:t>
            </a:fld>
            <a:endParaRPr lang="en-US" dirty="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1138" name="Slide Image Placeholder 1"/>
          <p:cNvSpPr>
            <a:spLocks noGrp="1" noRot="1" noChangeAspect="1" noTextEdit="1"/>
          </p:cNvSpPr>
          <p:nvPr>
            <p:ph type="sldImg"/>
          </p:nvPr>
        </p:nvSpPr>
        <p:spPr bwMode="auto">
          <a:noFill/>
          <a:ln>
            <a:solidFill>
              <a:srgbClr val="000000"/>
            </a:solidFill>
            <a:miter lim="800000"/>
            <a:headEnd/>
            <a:tailEnd/>
          </a:ln>
        </p:spPr>
      </p:sp>
      <p:sp>
        <p:nvSpPr>
          <p:cNvPr id="9113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9114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CFB48C50-42A7-41D6-8F05-78B163C44DD6}" type="slidenum">
              <a:rPr lang="en-US"/>
              <a:pPr/>
              <a:t>50</a:t>
            </a:fld>
            <a:endParaRPr lang="en-US" dirty="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51</a:t>
            </a:fld>
            <a:endParaRPr lang="en-US" dirty="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4626" name="Slide Image Placeholder 1"/>
          <p:cNvSpPr>
            <a:spLocks noGrp="1" noRot="1" noChangeAspect="1" noTextEdit="1"/>
          </p:cNvSpPr>
          <p:nvPr>
            <p:ph type="sldImg"/>
          </p:nvPr>
        </p:nvSpPr>
        <p:spPr bwMode="auto">
          <a:noFill/>
          <a:ln>
            <a:solidFill>
              <a:srgbClr val="000000"/>
            </a:solidFill>
            <a:miter lim="800000"/>
            <a:headEnd/>
            <a:tailEnd/>
          </a:ln>
        </p:spPr>
      </p:sp>
      <p:sp>
        <p:nvSpPr>
          <p:cNvPr id="15462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462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ED53B567-283E-45B6-8278-79F1B97FC9E4}" type="slidenum">
              <a:rPr lang="en-US"/>
              <a:pPr/>
              <a:t>52</a:t>
            </a:fld>
            <a:endParaRPr lang="en-US" dirty="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53</a:t>
            </a:fld>
            <a:endParaRPr lang="en-US" dirty="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4" name="Slide Image Placeholder 1"/>
          <p:cNvSpPr>
            <a:spLocks noGrp="1" noRot="1" noChangeAspect="1" noTextEdit="1"/>
          </p:cNvSpPr>
          <p:nvPr>
            <p:ph type="sldImg"/>
          </p:nvPr>
        </p:nvSpPr>
        <p:spPr bwMode="auto">
          <a:noFill/>
          <a:ln>
            <a:solidFill>
              <a:srgbClr val="000000"/>
            </a:solidFill>
            <a:miter lim="800000"/>
            <a:headEnd/>
            <a:tailEnd/>
          </a:ln>
        </p:spPr>
      </p:sp>
      <p:sp>
        <p:nvSpPr>
          <p:cNvPr id="9523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9523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0044B9F7-7663-45FD-9FD0-60E1B821E17A}" type="slidenum">
              <a:rPr lang="en-US"/>
              <a:pPr/>
              <a:t>62</a:t>
            </a:fld>
            <a:endParaRPr lang="en-US" dirty="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258" name="Slide Image Placeholder 1"/>
          <p:cNvSpPr>
            <a:spLocks noGrp="1" noRot="1" noChangeAspect="1" noTextEdit="1"/>
          </p:cNvSpPr>
          <p:nvPr>
            <p:ph type="sldImg"/>
          </p:nvPr>
        </p:nvSpPr>
        <p:spPr bwMode="auto">
          <a:noFill/>
          <a:ln>
            <a:solidFill>
              <a:srgbClr val="000000"/>
            </a:solidFill>
            <a:miter lim="800000"/>
            <a:headEnd/>
            <a:tailEnd/>
          </a:ln>
        </p:spPr>
      </p:sp>
      <p:sp>
        <p:nvSpPr>
          <p:cNvPr id="9625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9626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12A6496E-4ACF-41EE-8AB5-4C6799743A37}" type="slidenum">
              <a:rPr lang="en-US"/>
              <a:pPr/>
              <a:t>63</a:t>
            </a:fld>
            <a:endParaRPr lang="en-US"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8" name="Slide Image Placeholder 1"/>
          <p:cNvSpPr>
            <a:spLocks noGrp="1" noRot="1" noChangeAspect="1" noTextEdit="1"/>
          </p:cNvSpPr>
          <p:nvPr>
            <p:ph type="sldImg"/>
          </p:nvPr>
        </p:nvSpPr>
        <p:spPr bwMode="auto">
          <a:noFill/>
          <a:ln>
            <a:solidFill>
              <a:srgbClr val="000000"/>
            </a:solidFill>
            <a:miter lim="800000"/>
            <a:headEnd/>
            <a:tailEnd/>
          </a:ln>
        </p:spPr>
      </p:sp>
      <p:sp>
        <p:nvSpPr>
          <p:cNvPr id="8089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8090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4B1101D7-CCFA-4E42-B772-BE8B924F8FD0}" type="slidenum">
              <a:rPr lang="en-US"/>
              <a:pPr/>
              <a:t>2</a:t>
            </a:fld>
            <a:endParaRPr lang="en-US" dirty="0"/>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2" name="Slide Image Placeholder 1"/>
          <p:cNvSpPr>
            <a:spLocks noGrp="1" noRot="1" noChangeAspect="1" noTextEdit="1"/>
          </p:cNvSpPr>
          <p:nvPr>
            <p:ph type="sldImg"/>
          </p:nvPr>
        </p:nvSpPr>
        <p:spPr bwMode="auto">
          <a:noFill/>
          <a:ln>
            <a:solidFill>
              <a:srgbClr val="000000"/>
            </a:solidFill>
            <a:miter lim="800000"/>
            <a:headEnd/>
            <a:tailEnd/>
          </a:ln>
        </p:spPr>
      </p:sp>
      <p:sp>
        <p:nvSpPr>
          <p:cNvPr id="9728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9728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FC20661D-980C-4151-A3CE-C9E4A5C657AF}" type="slidenum">
              <a:rPr lang="en-US"/>
              <a:pPr/>
              <a:t>84</a:t>
            </a:fld>
            <a:endParaRPr lang="en-US"/>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9330" name="Slide Image Placeholder 1"/>
          <p:cNvSpPr>
            <a:spLocks noGrp="1" noRot="1" noChangeAspect="1" noTextEdit="1"/>
          </p:cNvSpPr>
          <p:nvPr>
            <p:ph type="sldImg"/>
          </p:nvPr>
        </p:nvSpPr>
        <p:spPr bwMode="auto">
          <a:noFill/>
          <a:ln>
            <a:solidFill>
              <a:srgbClr val="000000"/>
            </a:solidFill>
            <a:miter lim="800000"/>
            <a:headEnd/>
            <a:tailEnd/>
          </a:ln>
        </p:spPr>
      </p:sp>
      <p:sp>
        <p:nvSpPr>
          <p:cNvPr id="9933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9933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2978F564-3195-473E-B5A0-B7698CA9F8EC}" type="slidenum">
              <a:rPr lang="en-US"/>
              <a:pPr/>
              <a:t>87</a:t>
            </a:fld>
            <a:endParaRPr lang="en-US"/>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306" name="Slide Image Placeholder 1"/>
          <p:cNvSpPr>
            <a:spLocks noGrp="1" noRot="1" noChangeAspect="1" noTextEdit="1"/>
          </p:cNvSpPr>
          <p:nvPr>
            <p:ph type="sldImg"/>
          </p:nvPr>
        </p:nvSpPr>
        <p:spPr bwMode="auto">
          <a:noFill/>
          <a:ln>
            <a:solidFill>
              <a:srgbClr val="000000"/>
            </a:solidFill>
            <a:miter lim="800000"/>
            <a:headEnd/>
            <a:tailEnd/>
          </a:ln>
        </p:spPr>
      </p:sp>
      <p:sp>
        <p:nvSpPr>
          <p:cNvPr id="9830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9830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57A3404F-8F85-42B9-B3E3-B49747E22FA2}" type="slidenum">
              <a:rPr lang="en-US"/>
              <a:pPr/>
              <a:t>91</a:t>
            </a:fld>
            <a:endParaRPr lang="en-US"/>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0354" name="Slide Image Placeholder 1"/>
          <p:cNvSpPr>
            <a:spLocks noGrp="1" noRot="1" noChangeAspect="1" noTextEdit="1"/>
          </p:cNvSpPr>
          <p:nvPr>
            <p:ph type="sldImg"/>
          </p:nvPr>
        </p:nvSpPr>
        <p:spPr bwMode="auto">
          <a:noFill/>
          <a:ln>
            <a:solidFill>
              <a:srgbClr val="000000"/>
            </a:solidFill>
            <a:miter lim="800000"/>
            <a:headEnd/>
            <a:tailEnd/>
          </a:ln>
        </p:spPr>
      </p:sp>
      <p:sp>
        <p:nvSpPr>
          <p:cNvPr id="10035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035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E114BEDE-73BD-4ED6-A0E3-BC0615B394C8}" type="slidenum">
              <a:rPr lang="en-US"/>
              <a:pPr/>
              <a:t>95</a:t>
            </a:fld>
            <a:endParaRPr lang="en-US"/>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1378" name="Slide Image Placeholder 1"/>
          <p:cNvSpPr>
            <a:spLocks noGrp="1" noRot="1" noChangeAspect="1" noTextEdit="1"/>
          </p:cNvSpPr>
          <p:nvPr>
            <p:ph type="sldImg"/>
          </p:nvPr>
        </p:nvSpPr>
        <p:spPr bwMode="auto">
          <a:noFill/>
          <a:ln>
            <a:solidFill>
              <a:srgbClr val="000000"/>
            </a:solidFill>
            <a:miter lim="800000"/>
            <a:headEnd/>
            <a:tailEnd/>
          </a:ln>
        </p:spPr>
      </p:sp>
      <p:sp>
        <p:nvSpPr>
          <p:cNvPr id="10137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138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8756638C-30D4-4AD8-AF7A-6C074E16F87B}" type="slidenum">
              <a:rPr lang="en-US"/>
              <a:pPr/>
              <a:t>98</a:t>
            </a:fld>
            <a:endParaRPr lang="en-US"/>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2" name="Slide Image Placeholder 1"/>
          <p:cNvSpPr>
            <a:spLocks noGrp="1" noRot="1" noChangeAspect="1" noTextEdit="1"/>
          </p:cNvSpPr>
          <p:nvPr>
            <p:ph type="sldImg"/>
          </p:nvPr>
        </p:nvSpPr>
        <p:spPr bwMode="auto">
          <a:noFill/>
          <a:ln>
            <a:solidFill>
              <a:srgbClr val="000000"/>
            </a:solidFill>
            <a:miter lim="800000"/>
            <a:headEnd/>
            <a:tailEnd/>
          </a:ln>
        </p:spPr>
      </p:sp>
      <p:sp>
        <p:nvSpPr>
          <p:cNvPr id="10240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240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0FF33CDE-D62A-4FAA-A416-31BC6D5E4A53}" type="slidenum">
              <a:rPr lang="en-US"/>
              <a:pPr/>
              <a:t>100</a:t>
            </a:fld>
            <a:endParaRPr lang="en-US"/>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3426" name="Slide Image Placeholder 1"/>
          <p:cNvSpPr>
            <a:spLocks noGrp="1" noRot="1" noChangeAspect="1" noTextEdit="1"/>
          </p:cNvSpPr>
          <p:nvPr>
            <p:ph type="sldImg"/>
          </p:nvPr>
        </p:nvSpPr>
        <p:spPr bwMode="auto">
          <a:noFill/>
          <a:ln>
            <a:solidFill>
              <a:srgbClr val="000000"/>
            </a:solidFill>
            <a:miter lim="800000"/>
            <a:headEnd/>
            <a:tailEnd/>
          </a:ln>
        </p:spPr>
      </p:sp>
      <p:sp>
        <p:nvSpPr>
          <p:cNvPr id="10342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342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AB67F2B9-028B-4044-BE13-26CE32E6CFFA}" type="slidenum">
              <a:rPr lang="en-US"/>
              <a:pPr/>
              <a:t>102</a:t>
            </a:fld>
            <a:endParaRPr lang="en-US"/>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450" name="Slide Image Placeholder 1"/>
          <p:cNvSpPr>
            <a:spLocks noGrp="1" noRot="1" noChangeAspect="1" noTextEdit="1"/>
          </p:cNvSpPr>
          <p:nvPr>
            <p:ph type="sldImg"/>
          </p:nvPr>
        </p:nvSpPr>
        <p:spPr bwMode="auto">
          <a:noFill/>
          <a:ln>
            <a:solidFill>
              <a:srgbClr val="000000"/>
            </a:solidFill>
            <a:miter lim="800000"/>
            <a:headEnd/>
            <a:tailEnd/>
          </a:ln>
        </p:spPr>
      </p:sp>
      <p:sp>
        <p:nvSpPr>
          <p:cNvPr id="1044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44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738F57CF-2762-41F3-A61E-C275E8C22C69}" type="slidenum">
              <a:rPr lang="en-US"/>
              <a:pPr/>
              <a:t>103</a:t>
            </a:fld>
            <a:endParaRPr lang="en-US"/>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474" name="Slide Image Placeholder 1"/>
          <p:cNvSpPr>
            <a:spLocks noGrp="1" noRot="1" noChangeAspect="1" noTextEdit="1"/>
          </p:cNvSpPr>
          <p:nvPr>
            <p:ph type="sldImg"/>
          </p:nvPr>
        </p:nvSpPr>
        <p:spPr bwMode="auto">
          <a:noFill/>
          <a:ln>
            <a:solidFill>
              <a:srgbClr val="000000"/>
            </a:solidFill>
            <a:miter lim="800000"/>
            <a:headEnd/>
            <a:tailEnd/>
          </a:ln>
        </p:spPr>
      </p:sp>
      <p:sp>
        <p:nvSpPr>
          <p:cNvPr id="10547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547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C29719C2-B5F7-4E4F-8574-B9500263ADAF}" type="slidenum">
              <a:rPr lang="en-US"/>
              <a:pPr/>
              <a:t>104</a:t>
            </a:fld>
            <a:endParaRPr lang="en-US"/>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6498" name="Slide Image Placeholder 1"/>
          <p:cNvSpPr>
            <a:spLocks noGrp="1" noRot="1" noChangeAspect="1" noTextEdit="1"/>
          </p:cNvSpPr>
          <p:nvPr>
            <p:ph type="sldImg"/>
          </p:nvPr>
        </p:nvSpPr>
        <p:spPr bwMode="auto">
          <a:noFill/>
          <a:ln>
            <a:solidFill>
              <a:srgbClr val="000000"/>
            </a:solidFill>
            <a:miter lim="800000"/>
            <a:headEnd/>
            <a:tailEnd/>
          </a:ln>
        </p:spPr>
      </p:sp>
      <p:sp>
        <p:nvSpPr>
          <p:cNvPr id="10649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650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697A7A3B-F050-41BC-9A86-FEE5741600B6}" type="slidenum">
              <a:rPr lang="en-US"/>
              <a:pPr/>
              <a:t>106</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22" name="Slide Image Placeholder 1"/>
          <p:cNvSpPr>
            <a:spLocks noGrp="1" noRot="1" noChangeAspect="1" noTextEdit="1"/>
          </p:cNvSpPr>
          <p:nvPr>
            <p:ph type="sldImg"/>
          </p:nvPr>
        </p:nvSpPr>
        <p:spPr bwMode="auto">
          <a:noFill/>
          <a:ln>
            <a:solidFill>
              <a:srgbClr val="000000"/>
            </a:solidFill>
            <a:miter lim="800000"/>
            <a:headEnd/>
            <a:tailEnd/>
          </a:ln>
        </p:spPr>
      </p:sp>
      <p:sp>
        <p:nvSpPr>
          <p:cNvPr id="8192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8192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DC5A678B-CD82-4990-861A-AE0A8798EFE3}" type="slidenum">
              <a:rPr lang="en-US"/>
              <a:pPr/>
              <a:t>7</a:t>
            </a:fld>
            <a:endParaRPr lang="en-US" dirty="0"/>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546" name="Slide Image Placeholder 1"/>
          <p:cNvSpPr>
            <a:spLocks noGrp="1" noRot="1" noChangeAspect="1" noTextEdit="1"/>
          </p:cNvSpPr>
          <p:nvPr>
            <p:ph type="sldImg"/>
          </p:nvPr>
        </p:nvSpPr>
        <p:spPr bwMode="auto">
          <a:noFill/>
          <a:ln>
            <a:solidFill>
              <a:srgbClr val="000000"/>
            </a:solidFill>
            <a:miter lim="800000"/>
            <a:headEnd/>
            <a:tailEnd/>
          </a:ln>
        </p:spPr>
      </p:sp>
      <p:sp>
        <p:nvSpPr>
          <p:cNvPr id="10854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854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B7533DDB-9736-48EB-9FE2-F039A96835B0}" type="slidenum">
              <a:rPr lang="en-US"/>
              <a:pPr/>
              <a:t>108</a:t>
            </a:fld>
            <a:endParaRPr lang="en-US"/>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7522" name="Slide Image Placeholder 1"/>
          <p:cNvSpPr>
            <a:spLocks noGrp="1" noRot="1" noChangeAspect="1" noTextEdit="1"/>
          </p:cNvSpPr>
          <p:nvPr>
            <p:ph type="sldImg"/>
          </p:nvPr>
        </p:nvSpPr>
        <p:spPr bwMode="auto">
          <a:noFill/>
          <a:ln>
            <a:solidFill>
              <a:srgbClr val="000000"/>
            </a:solidFill>
            <a:miter lim="800000"/>
            <a:headEnd/>
            <a:tailEnd/>
          </a:ln>
        </p:spPr>
      </p:sp>
      <p:sp>
        <p:nvSpPr>
          <p:cNvPr id="10752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752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07D0E9B7-7B7B-449A-B8E0-8AD78DBA28F8}" type="slidenum">
              <a:rPr lang="en-US"/>
              <a:pPr/>
              <a:t>109</a:t>
            </a:fld>
            <a:endParaRPr lang="en-US"/>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0594" name="Slide Image Placeholder 1"/>
          <p:cNvSpPr>
            <a:spLocks noGrp="1" noRot="1" noChangeAspect="1" noTextEdit="1"/>
          </p:cNvSpPr>
          <p:nvPr>
            <p:ph type="sldImg"/>
          </p:nvPr>
        </p:nvSpPr>
        <p:spPr bwMode="auto">
          <a:noFill/>
          <a:ln>
            <a:solidFill>
              <a:srgbClr val="000000"/>
            </a:solidFill>
            <a:miter lim="800000"/>
            <a:headEnd/>
            <a:tailEnd/>
          </a:ln>
        </p:spPr>
      </p:sp>
      <p:sp>
        <p:nvSpPr>
          <p:cNvPr id="11059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059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3DB771C-F596-4211-A6CA-78E8FD22C06E}" type="slidenum">
              <a:rPr lang="en-US"/>
              <a:pPr/>
              <a:t>110</a:t>
            </a:fld>
            <a:endParaRPr lang="en-US"/>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9570" name="Slide Image Placeholder 1"/>
          <p:cNvSpPr>
            <a:spLocks noGrp="1" noRot="1" noChangeAspect="1" noTextEdit="1"/>
          </p:cNvSpPr>
          <p:nvPr>
            <p:ph type="sldImg"/>
          </p:nvPr>
        </p:nvSpPr>
        <p:spPr bwMode="auto">
          <a:noFill/>
          <a:ln>
            <a:solidFill>
              <a:srgbClr val="000000"/>
            </a:solidFill>
            <a:miter lim="800000"/>
            <a:headEnd/>
            <a:tailEnd/>
          </a:ln>
        </p:spPr>
      </p:sp>
      <p:sp>
        <p:nvSpPr>
          <p:cNvPr id="10957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0957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8BCFEB8E-471A-46C5-8E91-3CBDD79ECC20}" type="slidenum">
              <a:rPr lang="en-US"/>
              <a:pPr/>
              <a:t>111</a:t>
            </a:fld>
            <a:endParaRPr lang="en-US"/>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618" name="Slide Image Placeholder 1"/>
          <p:cNvSpPr>
            <a:spLocks noGrp="1" noRot="1" noChangeAspect="1" noTextEdit="1"/>
          </p:cNvSpPr>
          <p:nvPr>
            <p:ph type="sldImg"/>
          </p:nvPr>
        </p:nvSpPr>
        <p:spPr bwMode="auto">
          <a:noFill/>
          <a:ln>
            <a:solidFill>
              <a:srgbClr val="000000"/>
            </a:solidFill>
            <a:miter lim="800000"/>
            <a:headEnd/>
            <a:tailEnd/>
          </a:ln>
        </p:spPr>
      </p:sp>
      <p:sp>
        <p:nvSpPr>
          <p:cNvPr id="11161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162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3B53E271-757F-4299-BEC6-DF97C484CD77}" type="slidenum">
              <a:rPr lang="en-US"/>
              <a:pPr/>
              <a:t>113</a:t>
            </a:fld>
            <a:endParaRPr lang="en-US"/>
          </a:p>
        </p:txBody>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2" name="Slide Image Placeholder 1"/>
          <p:cNvSpPr>
            <a:spLocks noGrp="1" noRot="1" noChangeAspect="1" noTextEdit="1"/>
          </p:cNvSpPr>
          <p:nvPr>
            <p:ph type="sldImg"/>
          </p:nvPr>
        </p:nvSpPr>
        <p:spPr bwMode="auto">
          <a:noFill/>
          <a:ln>
            <a:solidFill>
              <a:srgbClr val="000000"/>
            </a:solidFill>
            <a:miter lim="800000"/>
            <a:headEnd/>
            <a:tailEnd/>
          </a:ln>
        </p:spPr>
      </p:sp>
      <p:sp>
        <p:nvSpPr>
          <p:cNvPr id="11264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264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07B15669-0357-4303-AA70-F97F838E6850}" type="slidenum">
              <a:rPr lang="en-US"/>
              <a:pPr/>
              <a:t>115</a:t>
            </a:fld>
            <a:endParaRPr lang="en-US"/>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666" name="Slide Image Placeholder 1"/>
          <p:cNvSpPr>
            <a:spLocks noGrp="1" noRot="1" noChangeAspect="1" noTextEdit="1"/>
          </p:cNvSpPr>
          <p:nvPr>
            <p:ph type="sldImg"/>
          </p:nvPr>
        </p:nvSpPr>
        <p:spPr bwMode="auto">
          <a:noFill/>
          <a:ln>
            <a:solidFill>
              <a:srgbClr val="000000"/>
            </a:solidFill>
            <a:miter lim="800000"/>
            <a:headEnd/>
            <a:tailEnd/>
          </a:ln>
        </p:spPr>
      </p:sp>
      <p:sp>
        <p:nvSpPr>
          <p:cNvPr id="11366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366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47A7E5-1F73-4AE7-AC79-00512ACB0094}" type="slidenum">
              <a:rPr lang="en-US"/>
              <a:pPr/>
              <a:t>116</a:t>
            </a:fld>
            <a:endParaRPr lang="en-US"/>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90" name="Slide Image Placeholder 1"/>
          <p:cNvSpPr>
            <a:spLocks noGrp="1" noRot="1" noChangeAspect="1" noTextEdit="1"/>
          </p:cNvSpPr>
          <p:nvPr>
            <p:ph type="sldImg"/>
          </p:nvPr>
        </p:nvSpPr>
        <p:spPr bwMode="auto">
          <a:noFill/>
          <a:ln>
            <a:solidFill>
              <a:srgbClr val="000000"/>
            </a:solidFill>
            <a:miter lim="800000"/>
            <a:headEnd/>
            <a:tailEnd/>
          </a:ln>
        </p:spPr>
      </p:sp>
      <p:sp>
        <p:nvSpPr>
          <p:cNvPr id="11469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469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50F16154-CBE2-426C-B3EB-03314A1F5232}" type="slidenum">
              <a:rPr lang="en-US"/>
              <a:pPr/>
              <a:t>117</a:t>
            </a:fld>
            <a:endParaRPr lang="en-US"/>
          </a:p>
        </p:txBody>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Slide Image Placeholder 1"/>
          <p:cNvSpPr>
            <a:spLocks noGrp="1" noRot="1" noChangeAspect="1" noTextEdit="1"/>
          </p:cNvSpPr>
          <p:nvPr>
            <p:ph type="sldImg"/>
          </p:nvPr>
        </p:nvSpPr>
        <p:spPr bwMode="auto">
          <a:noFill/>
          <a:ln>
            <a:solidFill>
              <a:srgbClr val="000000"/>
            </a:solidFill>
            <a:miter lim="800000"/>
            <a:headEnd/>
            <a:tailEnd/>
          </a:ln>
        </p:spPr>
      </p:sp>
      <p:sp>
        <p:nvSpPr>
          <p:cNvPr id="11571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571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2BD0222E-CEB1-49AF-90FE-5C4D0D52D423}" type="slidenum">
              <a:rPr lang="en-US"/>
              <a:pPr/>
              <a:t>118</a:t>
            </a:fld>
            <a:endParaRPr lang="en-US"/>
          </a:p>
        </p:txBody>
      </p:sp>
    </p:spTree>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6738" name="Slide Image Placeholder 1"/>
          <p:cNvSpPr>
            <a:spLocks noGrp="1" noRot="1" noChangeAspect="1" noTextEdit="1"/>
          </p:cNvSpPr>
          <p:nvPr>
            <p:ph type="sldImg"/>
          </p:nvPr>
        </p:nvSpPr>
        <p:spPr bwMode="auto">
          <a:noFill/>
          <a:ln>
            <a:solidFill>
              <a:srgbClr val="000000"/>
            </a:solidFill>
            <a:miter lim="800000"/>
            <a:headEnd/>
            <a:tailEnd/>
          </a:ln>
        </p:spPr>
      </p:sp>
      <p:sp>
        <p:nvSpPr>
          <p:cNvPr id="11673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674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2DBB7948-A491-4FCB-97DD-1CFF8027A556}" type="slidenum">
              <a:rPr lang="en-US"/>
              <a:pPr/>
              <a:t>123</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46" name="Slide Image Placeholder 1"/>
          <p:cNvSpPr>
            <a:spLocks noGrp="1" noRot="1" noChangeAspect="1" noTextEdit="1"/>
          </p:cNvSpPr>
          <p:nvPr>
            <p:ph type="sldImg"/>
          </p:nvPr>
        </p:nvSpPr>
        <p:spPr bwMode="auto">
          <a:noFill/>
          <a:ln>
            <a:solidFill>
              <a:srgbClr val="000000"/>
            </a:solidFill>
            <a:miter lim="800000"/>
            <a:headEnd/>
            <a:tailEnd/>
          </a:ln>
        </p:spPr>
      </p:sp>
      <p:sp>
        <p:nvSpPr>
          <p:cNvPr id="8294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8294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5A9C8E9C-7733-445B-9C1E-994474935A1A}" type="slidenum">
              <a:rPr lang="en-US"/>
              <a:pPr/>
              <a:t>10</a:t>
            </a:fld>
            <a:endParaRPr lang="en-US" dirty="0"/>
          </a:p>
        </p:txBody>
      </p:sp>
    </p:spTree>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Slide Image Placeholder 1"/>
          <p:cNvSpPr>
            <a:spLocks noGrp="1" noRot="1" noChangeAspect="1" noTextEdit="1"/>
          </p:cNvSpPr>
          <p:nvPr>
            <p:ph type="sldImg"/>
          </p:nvPr>
        </p:nvSpPr>
        <p:spPr bwMode="auto">
          <a:noFill/>
          <a:ln>
            <a:solidFill>
              <a:srgbClr val="000000"/>
            </a:solidFill>
            <a:miter lim="800000"/>
            <a:headEnd/>
            <a:tailEnd/>
          </a:ln>
        </p:spPr>
      </p:sp>
      <p:sp>
        <p:nvSpPr>
          <p:cNvPr id="11776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776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C878EA70-3BB9-4DBA-B095-7152B1722C4F}" type="slidenum">
              <a:rPr lang="en-US"/>
              <a:pPr/>
              <a:t>124</a:t>
            </a:fld>
            <a:endParaRPr lang="en-US"/>
          </a:p>
        </p:txBody>
      </p:sp>
    </p:spTree>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8786" name="Slide Image Placeholder 1"/>
          <p:cNvSpPr>
            <a:spLocks noGrp="1" noRot="1" noChangeAspect="1" noTextEdit="1"/>
          </p:cNvSpPr>
          <p:nvPr>
            <p:ph type="sldImg"/>
          </p:nvPr>
        </p:nvSpPr>
        <p:spPr bwMode="auto">
          <a:noFill/>
          <a:ln>
            <a:solidFill>
              <a:srgbClr val="000000"/>
            </a:solidFill>
            <a:miter lim="800000"/>
            <a:headEnd/>
            <a:tailEnd/>
          </a:ln>
        </p:spPr>
      </p:sp>
      <p:sp>
        <p:nvSpPr>
          <p:cNvPr id="11878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878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67F69743-138E-483C-8F10-738087266BCB}" type="slidenum">
              <a:rPr lang="en-US"/>
              <a:pPr/>
              <a:t>125</a:t>
            </a:fld>
            <a:endParaRPr lang="en-US"/>
          </a:p>
        </p:txBody>
      </p:sp>
    </p:spTree>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9810" name="Slide Image Placeholder 1"/>
          <p:cNvSpPr>
            <a:spLocks noGrp="1" noRot="1" noChangeAspect="1" noTextEdit="1"/>
          </p:cNvSpPr>
          <p:nvPr>
            <p:ph type="sldImg"/>
          </p:nvPr>
        </p:nvSpPr>
        <p:spPr bwMode="auto">
          <a:noFill/>
          <a:ln>
            <a:solidFill>
              <a:srgbClr val="000000"/>
            </a:solidFill>
            <a:miter lim="800000"/>
            <a:headEnd/>
            <a:tailEnd/>
          </a:ln>
        </p:spPr>
      </p:sp>
      <p:sp>
        <p:nvSpPr>
          <p:cNvPr id="11981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1981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E8EA75A9-7BC4-4673-947E-CA0616D9C25D}" type="slidenum">
              <a:rPr lang="en-US"/>
              <a:pPr/>
              <a:t>126</a:t>
            </a:fld>
            <a:endParaRPr lang="en-US"/>
          </a:p>
        </p:txBody>
      </p:sp>
    </p:spTree>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0834" name="Slide Image Placeholder 1"/>
          <p:cNvSpPr>
            <a:spLocks noGrp="1" noRot="1" noChangeAspect="1" noTextEdit="1"/>
          </p:cNvSpPr>
          <p:nvPr>
            <p:ph type="sldImg"/>
          </p:nvPr>
        </p:nvSpPr>
        <p:spPr bwMode="auto">
          <a:noFill/>
          <a:ln>
            <a:solidFill>
              <a:srgbClr val="000000"/>
            </a:solidFill>
            <a:miter lim="800000"/>
            <a:headEnd/>
            <a:tailEnd/>
          </a:ln>
        </p:spPr>
      </p:sp>
      <p:sp>
        <p:nvSpPr>
          <p:cNvPr id="12083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2083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4EDE1A64-F669-4E88-8000-337B3918C698}" type="slidenum">
              <a:rPr lang="en-US"/>
              <a:pPr/>
              <a:t>127</a:t>
            </a:fld>
            <a:endParaRPr lang="en-US"/>
          </a:p>
        </p:txBody>
      </p:sp>
    </p:spTree>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1858" name="Slide Image Placeholder 1"/>
          <p:cNvSpPr>
            <a:spLocks noGrp="1" noRot="1" noChangeAspect="1" noTextEdit="1"/>
          </p:cNvSpPr>
          <p:nvPr>
            <p:ph type="sldImg"/>
          </p:nvPr>
        </p:nvSpPr>
        <p:spPr bwMode="auto">
          <a:noFill/>
          <a:ln>
            <a:solidFill>
              <a:srgbClr val="000000"/>
            </a:solidFill>
            <a:miter lim="800000"/>
            <a:headEnd/>
            <a:tailEnd/>
          </a:ln>
        </p:spPr>
      </p:sp>
      <p:sp>
        <p:nvSpPr>
          <p:cNvPr id="12185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2186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809FD706-E141-44B0-9BC3-69ACB089A7F5}" type="slidenum">
              <a:rPr lang="en-US"/>
              <a:pPr/>
              <a:t>128</a:t>
            </a:fld>
            <a:endParaRPr lang="en-US"/>
          </a:p>
        </p:txBody>
      </p:sp>
    </p:spTree>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82" name="Slide Image Placeholder 1"/>
          <p:cNvSpPr>
            <a:spLocks noGrp="1" noRot="1" noChangeAspect="1" noTextEdit="1"/>
          </p:cNvSpPr>
          <p:nvPr>
            <p:ph type="sldImg"/>
          </p:nvPr>
        </p:nvSpPr>
        <p:spPr bwMode="auto">
          <a:noFill/>
          <a:ln>
            <a:solidFill>
              <a:srgbClr val="000000"/>
            </a:solidFill>
            <a:miter lim="800000"/>
            <a:headEnd/>
            <a:tailEnd/>
          </a:ln>
        </p:spPr>
      </p:sp>
      <p:sp>
        <p:nvSpPr>
          <p:cNvPr id="12288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2288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050D8492-5051-4642-AA69-D67A2F0C5E6D}" type="slidenum">
              <a:rPr lang="en-US"/>
              <a:pPr/>
              <a:t>129</a:t>
            </a:fld>
            <a:endParaRPr lang="en-US"/>
          </a:p>
        </p:txBody>
      </p:sp>
    </p:spTree>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906" name="Slide Image Placeholder 1"/>
          <p:cNvSpPr>
            <a:spLocks noGrp="1" noRot="1" noChangeAspect="1" noTextEdit="1"/>
          </p:cNvSpPr>
          <p:nvPr>
            <p:ph type="sldImg"/>
          </p:nvPr>
        </p:nvSpPr>
        <p:spPr bwMode="auto">
          <a:noFill/>
          <a:ln>
            <a:solidFill>
              <a:srgbClr val="000000"/>
            </a:solidFill>
            <a:miter lim="800000"/>
            <a:headEnd/>
            <a:tailEnd/>
          </a:ln>
        </p:spPr>
      </p:sp>
      <p:sp>
        <p:nvSpPr>
          <p:cNvPr id="12390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2390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A3FB26E1-E7A6-495A-9632-E63EA7B8F7BB}" type="slidenum">
              <a:rPr lang="en-US"/>
              <a:pPr/>
              <a:t>130</a:t>
            </a:fld>
            <a:endParaRPr lang="en-US"/>
          </a:p>
        </p:txBody>
      </p:sp>
    </p:spTree>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930" name="Slide Image Placeholder 1"/>
          <p:cNvSpPr>
            <a:spLocks noGrp="1" noRot="1" noChangeAspect="1" noTextEdit="1"/>
          </p:cNvSpPr>
          <p:nvPr>
            <p:ph type="sldImg"/>
          </p:nvPr>
        </p:nvSpPr>
        <p:spPr bwMode="auto">
          <a:noFill/>
          <a:ln>
            <a:solidFill>
              <a:srgbClr val="000000"/>
            </a:solidFill>
            <a:miter lim="800000"/>
            <a:headEnd/>
            <a:tailEnd/>
          </a:ln>
        </p:spPr>
      </p:sp>
      <p:sp>
        <p:nvSpPr>
          <p:cNvPr id="12493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2493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4E444B14-5B41-4385-BDEB-EEC80515CE35}" type="slidenum">
              <a:rPr lang="en-US"/>
              <a:pPr/>
              <a:t>131</a:t>
            </a:fld>
            <a:endParaRPr lang="en-US"/>
          </a:p>
        </p:txBody>
      </p:sp>
    </p:spTree>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954" name="Slide Image Placeholder 1"/>
          <p:cNvSpPr>
            <a:spLocks noGrp="1" noRot="1" noChangeAspect="1" noTextEdit="1"/>
          </p:cNvSpPr>
          <p:nvPr>
            <p:ph type="sldImg"/>
          </p:nvPr>
        </p:nvSpPr>
        <p:spPr bwMode="auto">
          <a:noFill/>
          <a:ln>
            <a:solidFill>
              <a:srgbClr val="000000"/>
            </a:solidFill>
            <a:miter lim="800000"/>
            <a:headEnd/>
            <a:tailEnd/>
          </a:ln>
        </p:spPr>
      </p:sp>
      <p:sp>
        <p:nvSpPr>
          <p:cNvPr id="12595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
        <p:nvSpPr>
          <p:cNvPr id="12595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53B5368-98C3-40C5-ADAB-F536EAF21C38}" type="slidenum">
              <a:rPr lang="en-US"/>
              <a:pPr/>
              <a:t>132</a:t>
            </a:fld>
            <a:endParaRPr lang="en-US"/>
          </a:p>
        </p:txBody>
      </p:sp>
    </p:spTree>
  </p:cSld>
  <p:clrMapOvr>
    <a:masterClrMapping/>
  </p:clrMapOvr>
</p:notes>
</file>

<file path=ppt/notesSlides/notesSlide4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78" name="Slide Image Placeholder 1"/>
          <p:cNvSpPr>
            <a:spLocks noGrp="1" noRot="1" noChangeAspect="1" noTextEdit="1"/>
          </p:cNvSpPr>
          <p:nvPr>
            <p:ph type="sldImg"/>
          </p:nvPr>
        </p:nvSpPr>
        <p:spPr bwMode="auto">
          <a:noFill/>
          <a:ln>
            <a:solidFill>
              <a:srgbClr val="000000"/>
            </a:solidFill>
            <a:miter lim="800000"/>
            <a:headEnd/>
            <a:tailEnd/>
          </a:ln>
        </p:spPr>
      </p:sp>
      <p:sp>
        <p:nvSpPr>
          <p:cNvPr id="12697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2698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DD7BB41C-740D-41F4-B758-0A67D84B2AC8}" type="slidenum">
              <a:rPr lang="en-US"/>
              <a:pPr/>
              <a:t>134</a:t>
            </a:fld>
            <a:endParaRPr lang="en-US" dirty="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970" name="Slide Image Placeholder 1"/>
          <p:cNvSpPr>
            <a:spLocks noGrp="1" noRot="1" noChangeAspect="1" noTextEdit="1"/>
          </p:cNvSpPr>
          <p:nvPr>
            <p:ph type="sldImg"/>
          </p:nvPr>
        </p:nvSpPr>
        <p:spPr bwMode="auto">
          <a:noFill/>
          <a:ln>
            <a:solidFill>
              <a:srgbClr val="000000"/>
            </a:solidFill>
            <a:miter lim="800000"/>
            <a:headEnd/>
            <a:tailEnd/>
          </a:ln>
        </p:spPr>
      </p:sp>
      <p:sp>
        <p:nvSpPr>
          <p:cNvPr id="8397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8397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C3609BF4-4D73-4A8F-8467-368A5DB9E297}" type="slidenum">
              <a:rPr lang="en-US"/>
              <a:pPr/>
              <a:t>33</a:t>
            </a:fld>
            <a:endParaRPr lang="en-US" dirty="0"/>
          </a:p>
        </p:txBody>
      </p:sp>
    </p:spTree>
  </p:cSld>
  <p:clrMapOvr>
    <a:masterClrMapping/>
  </p:clrMapOvr>
</p:notes>
</file>

<file path=ppt/notesSlides/notesSlide5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002" name="Slide Image Placeholder 1"/>
          <p:cNvSpPr>
            <a:spLocks noGrp="1" noRot="1" noChangeAspect="1" noTextEdit="1"/>
          </p:cNvSpPr>
          <p:nvPr>
            <p:ph type="sldImg"/>
          </p:nvPr>
        </p:nvSpPr>
        <p:spPr bwMode="auto">
          <a:noFill/>
          <a:ln>
            <a:solidFill>
              <a:srgbClr val="000000"/>
            </a:solidFill>
            <a:miter lim="800000"/>
            <a:headEnd/>
            <a:tailEnd/>
          </a:ln>
        </p:spPr>
      </p:sp>
      <p:sp>
        <p:nvSpPr>
          <p:cNvPr id="12800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2800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571A554C-2293-49BB-B7E8-1EB6EB7616C1}" type="slidenum">
              <a:rPr lang="en-US"/>
              <a:pPr/>
              <a:t>140</a:t>
            </a:fld>
            <a:endParaRPr lang="en-US" dirty="0"/>
          </a:p>
        </p:txBody>
      </p:sp>
    </p:spTree>
  </p:cSld>
  <p:clrMapOvr>
    <a:masterClrMapping/>
  </p:clrMapOvr>
</p:notes>
</file>

<file path=ppt/notesSlides/notesSlide5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9026" name="Slide Image Placeholder 1"/>
          <p:cNvSpPr>
            <a:spLocks noGrp="1" noRot="1" noChangeAspect="1" noTextEdit="1"/>
          </p:cNvSpPr>
          <p:nvPr>
            <p:ph type="sldImg"/>
          </p:nvPr>
        </p:nvSpPr>
        <p:spPr bwMode="auto">
          <a:noFill/>
          <a:ln>
            <a:solidFill>
              <a:srgbClr val="000000"/>
            </a:solidFill>
            <a:miter lim="800000"/>
            <a:headEnd/>
            <a:tailEnd/>
          </a:ln>
        </p:spPr>
      </p:sp>
      <p:sp>
        <p:nvSpPr>
          <p:cNvPr id="12902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2902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BE9C9768-F539-4DD7-AF22-97093085593F}" type="slidenum">
              <a:rPr lang="en-US"/>
              <a:pPr/>
              <a:t>141</a:t>
            </a:fld>
            <a:endParaRPr lang="en-US" dirty="0"/>
          </a:p>
        </p:txBody>
      </p:sp>
    </p:spTree>
  </p:cSld>
  <p:clrMapOvr>
    <a:masterClrMapping/>
  </p:clrMapOvr>
</p:notes>
</file>

<file path=ppt/notesSlides/notesSlide5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050" name="Slide Image Placeholder 1"/>
          <p:cNvSpPr>
            <a:spLocks noGrp="1" noRot="1" noChangeAspect="1" noTextEdit="1"/>
          </p:cNvSpPr>
          <p:nvPr>
            <p:ph type="sldImg"/>
          </p:nvPr>
        </p:nvSpPr>
        <p:spPr bwMode="auto">
          <a:noFill/>
          <a:ln>
            <a:solidFill>
              <a:srgbClr val="000000"/>
            </a:solidFill>
            <a:miter lim="800000"/>
            <a:headEnd/>
            <a:tailEnd/>
          </a:ln>
        </p:spPr>
      </p:sp>
      <p:sp>
        <p:nvSpPr>
          <p:cNvPr id="1300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300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6E4F9B01-1071-47BD-9094-F825A45687D0}" type="slidenum">
              <a:rPr lang="en-US"/>
              <a:pPr/>
              <a:t>142</a:t>
            </a:fld>
            <a:endParaRPr lang="en-US" dirty="0"/>
          </a:p>
        </p:txBody>
      </p:sp>
    </p:spTree>
  </p:cSld>
  <p:clrMapOvr>
    <a:masterClrMapping/>
  </p:clrMapOvr>
</p:notes>
</file>

<file path=ppt/notesSlides/notesSlide5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1074" name="Slide Image Placeholder 1"/>
          <p:cNvSpPr>
            <a:spLocks noGrp="1" noRot="1" noChangeAspect="1" noTextEdit="1"/>
          </p:cNvSpPr>
          <p:nvPr>
            <p:ph type="sldImg"/>
          </p:nvPr>
        </p:nvSpPr>
        <p:spPr bwMode="auto">
          <a:noFill/>
          <a:ln>
            <a:solidFill>
              <a:srgbClr val="000000"/>
            </a:solidFill>
            <a:miter lim="800000"/>
            <a:headEnd/>
            <a:tailEnd/>
          </a:ln>
        </p:spPr>
      </p:sp>
      <p:sp>
        <p:nvSpPr>
          <p:cNvPr id="13107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3107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70AEE2FE-9BC5-4B45-BAAB-E7430FE75D27}" type="slidenum">
              <a:rPr lang="en-US"/>
              <a:pPr/>
              <a:t>143</a:t>
            </a:fld>
            <a:endParaRPr lang="en-US" dirty="0"/>
          </a:p>
        </p:txBody>
      </p:sp>
    </p:spTree>
  </p:cSld>
  <p:clrMapOvr>
    <a:masterClrMapping/>
  </p:clrMapOvr>
</p:notes>
</file>

<file path=ppt/notesSlides/notesSlide5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2098" name="Slide Image Placeholder 1"/>
          <p:cNvSpPr>
            <a:spLocks noGrp="1" noRot="1" noChangeAspect="1" noTextEdit="1"/>
          </p:cNvSpPr>
          <p:nvPr>
            <p:ph type="sldImg"/>
          </p:nvPr>
        </p:nvSpPr>
        <p:spPr bwMode="auto">
          <a:noFill/>
          <a:ln>
            <a:solidFill>
              <a:srgbClr val="000000"/>
            </a:solidFill>
            <a:miter lim="800000"/>
            <a:headEnd/>
            <a:tailEnd/>
          </a:ln>
        </p:spPr>
      </p:sp>
      <p:sp>
        <p:nvSpPr>
          <p:cNvPr id="13209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3210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4B15B92C-2F37-491C-8184-8DA94891C0B3}" type="slidenum">
              <a:rPr lang="en-US"/>
              <a:pPr/>
              <a:t>145</a:t>
            </a:fld>
            <a:endParaRPr lang="en-US" dirty="0"/>
          </a:p>
        </p:txBody>
      </p:sp>
    </p:spTree>
  </p:cSld>
  <p:clrMapOvr>
    <a:masterClrMapping/>
  </p:clrMapOvr>
</p:notes>
</file>

<file path=ppt/notesSlides/notesSlide5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22" name="Slide Image Placeholder 1"/>
          <p:cNvSpPr>
            <a:spLocks noGrp="1" noRot="1" noChangeAspect="1" noTextEdit="1"/>
          </p:cNvSpPr>
          <p:nvPr>
            <p:ph type="sldImg"/>
          </p:nvPr>
        </p:nvSpPr>
        <p:spPr bwMode="auto">
          <a:noFill/>
          <a:ln>
            <a:solidFill>
              <a:srgbClr val="000000"/>
            </a:solidFill>
            <a:miter lim="800000"/>
            <a:headEnd/>
            <a:tailEnd/>
          </a:ln>
        </p:spPr>
      </p:sp>
      <p:sp>
        <p:nvSpPr>
          <p:cNvPr id="13312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3312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8BAC1A74-E5BE-4476-9CAF-4C234404FC69}" type="slidenum">
              <a:rPr lang="en-US"/>
              <a:pPr/>
              <a:t>147</a:t>
            </a:fld>
            <a:endParaRPr lang="en-US" dirty="0"/>
          </a:p>
        </p:txBody>
      </p:sp>
    </p:spTree>
  </p:cSld>
  <p:clrMapOvr>
    <a:masterClrMapping/>
  </p:clrMapOvr>
</p:notes>
</file>

<file path=ppt/notesSlides/notesSlide5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146" name="Slide Image Placeholder 1"/>
          <p:cNvSpPr>
            <a:spLocks noGrp="1" noRot="1" noChangeAspect="1" noTextEdit="1"/>
          </p:cNvSpPr>
          <p:nvPr>
            <p:ph type="sldImg"/>
          </p:nvPr>
        </p:nvSpPr>
        <p:spPr bwMode="auto">
          <a:noFill/>
          <a:ln>
            <a:solidFill>
              <a:srgbClr val="000000"/>
            </a:solidFill>
            <a:miter lim="800000"/>
            <a:headEnd/>
            <a:tailEnd/>
          </a:ln>
        </p:spPr>
      </p:sp>
      <p:sp>
        <p:nvSpPr>
          <p:cNvPr id="13414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3414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E1C68239-ADFA-46FE-8416-5FC7F0108CA6}" type="slidenum">
              <a:rPr lang="en-US"/>
              <a:pPr/>
              <a:t>148</a:t>
            </a:fld>
            <a:endParaRPr lang="en-US" dirty="0"/>
          </a:p>
        </p:txBody>
      </p:sp>
    </p:spTree>
  </p:cSld>
  <p:clrMapOvr>
    <a:masterClrMapping/>
  </p:clrMapOvr>
</p:notes>
</file>

<file path=ppt/notesSlides/notesSlide5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5170" name="Slide Image Placeholder 1"/>
          <p:cNvSpPr>
            <a:spLocks noGrp="1" noRot="1" noChangeAspect="1" noTextEdit="1"/>
          </p:cNvSpPr>
          <p:nvPr>
            <p:ph type="sldImg"/>
          </p:nvPr>
        </p:nvSpPr>
        <p:spPr bwMode="auto">
          <a:noFill/>
          <a:ln>
            <a:solidFill>
              <a:srgbClr val="000000"/>
            </a:solidFill>
            <a:miter lim="800000"/>
            <a:headEnd/>
            <a:tailEnd/>
          </a:ln>
        </p:spPr>
      </p:sp>
      <p:sp>
        <p:nvSpPr>
          <p:cNvPr id="13517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3517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7B4F5540-0041-4BD5-972F-1AFB3E6CE41C}" type="slidenum">
              <a:rPr lang="en-US"/>
              <a:pPr/>
              <a:t>150</a:t>
            </a:fld>
            <a:endParaRPr lang="en-US" dirty="0"/>
          </a:p>
        </p:txBody>
      </p:sp>
    </p:spTree>
  </p:cSld>
  <p:clrMapOvr>
    <a:masterClrMapping/>
  </p:clrMapOvr>
</p:notes>
</file>

<file path=ppt/notesSlides/notesSlide5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194" name="Slide Image Placeholder 1"/>
          <p:cNvSpPr>
            <a:spLocks noGrp="1" noRot="1" noChangeAspect="1" noTextEdit="1"/>
          </p:cNvSpPr>
          <p:nvPr>
            <p:ph type="sldImg"/>
          </p:nvPr>
        </p:nvSpPr>
        <p:spPr bwMode="auto">
          <a:noFill/>
          <a:ln>
            <a:solidFill>
              <a:srgbClr val="000000"/>
            </a:solidFill>
            <a:miter lim="800000"/>
            <a:headEnd/>
            <a:tailEnd/>
          </a:ln>
        </p:spPr>
      </p:sp>
      <p:sp>
        <p:nvSpPr>
          <p:cNvPr id="13619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3619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0E0E8732-5484-4F30-BCEF-F0E662D28CFD}" type="slidenum">
              <a:rPr lang="en-US"/>
              <a:pPr/>
              <a:t>151</a:t>
            </a:fld>
            <a:endParaRPr lang="en-US" dirty="0"/>
          </a:p>
        </p:txBody>
      </p:sp>
    </p:spTree>
  </p:cSld>
  <p:clrMapOvr>
    <a:masterClrMapping/>
  </p:clrMapOvr>
</p:notes>
</file>

<file path=ppt/notesSlides/notesSlide5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7218" name="Slide Image Placeholder 1"/>
          <p:cNvSpPr>
            <a:spLocks noGrp="1" noRot="1" noChangeAspect="1" noTextEdit="1"/>
          </p:cNvSpPr>
          <p:nvPr>
            <p:ph type="sldImg"/>
          </p:nvPr>
        </p:nvSpPr>
        <p:spPr bwMode="auto">
          <a:noFill/>
          <a:ln>
            <a:solidFill>
              <a:srgbClr val="000000"/>
            </a:solidFill>
            <a:miter lim="800000"/>
            <a:headEnd/>
            <a:tailEnd/>
          </a:ln>
        </p:spPr>
      </p:sp>
      <p:sp>
        <p:nvSpPr>
          <p:cNvPr id="13721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3722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0D4838D0-4C25-430E-B357-DA6049277275}" type="slidenum">
              <a:rPr lang="en-US"/>
              <a:pPr/>
              <a:t>153</a:t>
            </a:fld>
            <a:endParaRPr lang="en-US" dirty="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994" name="Slide Image Placeholder 1"/>
          <p:cNvSpPr>
            <a:spLocks noGrp="1" noRot="1" noChangeAspect="1" noTextEdit="1"/>
          </p:cNvSpPr>
          <p:nvPr>
            <p:ph type="sldImg"/>
          </p:nvPr>
        </p:nvSpPr>
        <p:spPr bwMode="auto">
          <a:noFill/>
          <a:ln>
            <a:solidFill>
              <a:srgbClr val="000000"/>
            </a:solidFill>
            <a:miter lim="800000"/>
            <a:headEnd/>
            <a:tailEnd/>
          </a:ln>
        </p:spPr>
      </p:sp>
      <p:sp>
        <p:nvSpPr>
          <p:cNvPr id="8499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8499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107FBB1B-7387-4121-AD39-2B443D9711F9}" type="slidenum">
              <a:rPr lang="en-US"/>
              <a:pPr/>
              <a:t>35</a:t>
            </a:fld>
            <a:endParaRPr lang="en-US" dirty="0"/>
          </a:p>
        </p:txBody>
      </p:sp>
    </p:spTree>
  </p:cSld>
  <p:clrMapOvr>
    <a:masterClrMapping/>
  </p:clrMapOvr>
</p:notes>
</file>

<file path=ppt/notesSlides/notesSlide6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8242" name="Slide Image Placeholder 1"/>
          <p:cNvSpPr>
            <a:spLocks noGrp="1" noRot="1" noChangeAspect="1" noTextEdit="1"/>
          </p:cNvSpPr>
          <p:nvPr>
            <p:ph type="sldImg"/>
          </p:nvPr>
        </p:nvSpPr>
        <p:spPr bwMode="auto">
          <a:noFill/>
          <a:ln>
            <a:solidFill>
              <a:srgbClr val="000000"/>
            </a:solidFill>
            <a:miter lim="800000"/>
            <a:headEnd/>
            <a:tailEnd/>
          </a:ln>
        </p:spPr>
      </p:sp>
      <p:sp>
        <p:nvSpPr>
          <p:cNvPr id="13824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3824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683095C3-D70D-4ABB-BE93-9A6CD9FBF1A4}" type="slidenum">
              <a:rPr lang="en-US"/>
              <a:pPr/>
              <a:t>154</a:t>
            </a:fld>
            <a:endParaRPr lang="en-US" dirty="0"/>
          </a:p>
        </p:txBody>
      </p:sp>
    </p:spTree>
  </p:cSld>
  <p:clrMapOvr>
    <a:masterClrMapping/>
  </p:clrMapOvr>
</p:notes>
</file>

<file path=ppt/notesSlides/notesSlide6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9266" name="Slide Image Placeholder 1"/>
          <p:cNvSpPr>
            <a:spLocks noGrp="1" noRot="1" noChangeAspect="1" noTextEdit="1"/>
          </p:cNvSpPr>
          <p:nvPr>
            <p:ph type="sldImg"/>
          </p:nvPr>
        </p:nvSpPr>
        <p:spPr bwMode="auto">
          <a:noFill/>
          <a:ln>
            <a:solidFill>
              <a:srgbClr val="000000"/>
            </a:solidFill>
            <a:miter lim="800000"/>
            <a:headEnd/>
            <a:tailEnd/>
          </a:ln>
        </p:spPr>
      </p:sp>
      <p:sp>
        <p:nvSpPr>
          <p:cNvPr id="13926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3926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666FE329-9EA3-40DF-94A0-599DF38E8F0C}" type="slidenum">
              <a:rPr lang="en-US"/>
              <a:pPr/>
              <a:t>155</a:t>
            </a:fld>
            <a:endParaRPr lang="en-US" dirty="0"/>
          </a:p>
        </p:txBody>
      </p:sp>
    </p:spTree>
  </p:cSld>
  <p:clrMapOvr>
    <a:masterClrMapping/>
  </p:clrMapOvr>
</p:notes>
</file>

<file path=ppt/notesSlides/notesSlide6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0290" name="Slide Image Placeholder 1"/>
          <p:cNvSpPr>
            <a:spLocks noGrp="1" noRot="1" noChangeAspect="1" noTextEdit="1"/>
          </p:cNvSpPr>
          <p:nvPr>
            <p:ph type="sldImg"/>
          </p:nvPr>
        </p:nvSpPr>
        <p:spPr bwMode="auto">
          <a:noFill/>
          <a:ln>
            <a:solidFill>
              <a:srgbClr val="000000"/>
            </a:solidFill>
            <a:miter lim="800000"/>
            <a:headEnd/>
            <a:tailEnd/>
          </a:ln>
        </p:spPr>
      </p:sp>
      <p:sp>
        <p:nvSpPr>
          <p:cNvPr id="14029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4029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77D632E6-621D-419B-B6F4-47284F332B8F}" type="slidenum">
              <a:rPr lang="en-US"/>
              <a:pPr/>
              <a:t>156</a:t>
            </a:fld>
            <a:endParaRPr lang="en-US" dirty="0"/>
          </a:p>
        </p:txBody>
      </p:sp>
    </p:spTree>
  </p:cSld>
  <p:clrMapOvr>
    <a:masterClrMapping/>
  </p:clrMapOvr>
</p:notes>
</file>

<file path=ppt/notesSlides/notesSlide6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1314" name="Slide Image Placeholder 1"/>
          <p:cNvSpPr>
            <a:spLocks noGrp="1" noRot="1" noChangeAspect="1" noTextEdit="1"/>
          </p:cNvSpPr>
          <p:nvPr>
            <p:ph type="sldImg"/>
          </p:nvPr>
        </p:nvSpPr>
        <p:spPr bwMode="auto">
          <a:noFill/>
          <a:ln>
            <a:solidFill>
              <a:srgbClr val="000000"/>
            </a:solidFill>
            <a:miter lim="800000"/>
            <a:headEnd/>
            <a:tailEnd/>
          </a:ln>
        </p:spPr>
      </p:sp>
      <p:sp>
        <p:nvSpPr>
          <p:cNvPr id="14131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4131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513D41BA-01C1-4C28-9981-2996A9DB7648}" type="slidenum">
              <a:rPr lang="en-US"/>
              <a:pPr/>
              <a:t>157</a:t>
            </a:fld>
            <a:endParaRPr lang="en-US" dirty="0"/>
          </a:p>
        </p:txBody>
      </p:sp>
    </p:spTree>
  </p:cSld>
  <p:clrMapOvr>
    <a:masterClrMapping/>
  </p:clrMapOvr>
</p:notes>
</file>

<file path=ppt/notesSlides/notesSlide6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2338" name="Slide Image Placeholder 1"/>
          <p:cNvSpPr>
            <a:spLocks noGrp="1" noRot="1" noChangeAspect="1" noTextEdit="1"/>
          </p:cNvSpPr>
          <p:nvPr>
            <p:ph type="sldImg"/>
          </p:nvPr>
        </p:nvSpPr>
        <p:spPr bwMode="auto">
          <a:noFill/>
          <a:ln>
            <a:solidFill>
              <a:srgbClr val="000000"/>
            </a:solidFill>
            <a:miter lim="800000"/>
            <a:headEnd/>
            <a:tailEnd/>
          </a:ln>
        </p:spPr>
      </p:sp>
      <p:sp>
        <p:nvSpPr>
          <p:cNvPr id="14233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4234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CE291BA7-99CF-4BA7-B772-720BF18107A8}" type="slidenum">
              <a:rPr lang="en-US"/>
              <a:pPr/>
              <a:t>159</a:t>
            </a:fld>
            <a:endParaRPr lang="en-US" dirty="0"/>
          </a:p>
        </p:txBody>
      </p:sp>
    </p:spTree>
  </p:cSld>
  <p:clrMapOvr>
    <a:masterClrMapping/>
  </p:clrMapOvr>
</p:notes>
</file>

<file path=ppt/notesSlides/notesSlide6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62" name="Slide Image Placeholder 1"/>
          <p:cNvSpPr>
            <a:spLocks noGrp="1" noRot="1" noChangeAspect="1" noTextEdit="1"/>
          </p:cNvSpPr>
          <p:nvPr>
            <p:ph type="sldImg"/>
          </p:nvPr>
        </p:nvSpPr>
        <p:spPr bwMode="auto">
          <a:noFill/>
          <a:ln>
            <a:solidFill>
              <a:srgbClr val="000000"/>
            </a:solidFill>
            <a:miter lim="800000"/>
            <a:headEnd/>
            <a:tailEnd/>
          </a:ln>
        </p:spPr>
      </p:sp>
      <p:sp>
        <p:nvSpPr>
          <p:cNvPr id="14336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4336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A8C8D458-ACEC-49A1-81CC-DCF8104233C6}" type="slidenum">
              <a:rPr lang="en-US"/>
              <a:pPr/>
              <a:t>165</a:t>
            </a:fld>
            <a:endParaRPr lang="en-US" dirty="0"/>
          </a:p>
        </p:txBody>
      </p:sp>
    </p:spTree>
  </p:cSld>
  <p:clrMapOvr>
    <a:masterClrMapping/>
  </p:clrMapOvr>
</p:notes>
</file>

<file path=ppt/notesSlides/notesSlide6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4386" name="Slide Image Placeholder 1"/>
          <p:cNvSpPr>
            <a:spLocks noGrp="1" noRot="1" noChangeAspect="1" noTextEdit="1"/>
          </p:cNvSpPr>
          <p:nvPr>
            <p:ph type="sldImg"/>
          </p:nvPr>
        </p:nvSpPr>
        <p:spPr bwMode="auto">
          <a:noFill/>
          <a:ln>
            <a:solidFill>
              <a:srgbClr val="000000"/>
            </a:solidFill>
            <a:miter lim="800000"/>
            <a:headEnd/>
            <a:tailEnd/>
          </a:ln>
        </p:spPr>
      </p:sp>
      <p:sp>
        <p:nvSpPr>
          <p:cNvPr id="14438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4438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39B3056C-C51B-4737-976B-A71776BB4953}" type="slidenum">
              <a:rPr lang="en-US"/>
              <a:pPr/>
              <a:t>166</a:t>
            </a:fld>
            <a:endParaRPr lang="en-US" dirty="0"/>
          </a:p>
        </p:txBody>
      </p:sp>
    </p:spTree>
  </p:cSld>
  <p:clrMapOvr>
    <a:masterClrMapping/>
  </p:clrMapOvr>
</p:notes>
</file>

<file path=ppt/notesSlides/notesSlide6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5410" name="Slide Image Placeholder 1"/>
          <p:cNvSpPr>
            <a:spLocks noGrp="1" noRot="1" noChangeAspect="1" noTextEdit="1"/>
          </p:cNvSpPr>
          <p:nvPr>
            <p:ph type="sldImg"/>
          </p:nvPr>
        </p:nvSpPr>
        <p:spPr bwMode="auto">
          <a:noFill/>
          <a:ln>
            <a:solidFill>
              <a:srgbClr val="000000"/>
            </a:solidFill>
            <a:miter lim="800000"/>
            <a:headEnd/>
            <a:tailEnd/>
          </a:ln>
        </p:spPr>
      </p:sp>
      <p:sp>
        <p:nvSpPr>
          <p:cNvPr id="14541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4541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0C1C14D3-9802-4047-9D23-D9D0B1B2BCF4}" type="slidenum">
              <a:rPr lang="en-US"/>
              <a:pPr/>
              <a:t>169</a:t>
            </a:fld>
            <a:endParaRPr lang="en-US" dirty="0"/>
          </a:p>
        </p:txBody>
      </p:sp>
    </p:spTree>
  </p:cSld>
  <p:clrMapOvr>
    <a:masterClrMapping/>
  </p:clrMapOvr>
</p:notes>
</file>

<file path=ppt/notesSlides/notesSlide6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6434" name="Slide Image Placeholder 1"/>
          <p:cNvSpPr>
            <a:spLocks noGrp="1" noRot="1" noChangeAspect="1" noTextEdit="1"/>
          </p:cNvSpPr>
          <p:nvPr>
            <p:ph type="sldImg"/>
          </p:nvPr>
        </p:nvSpPr>
        <p:spPr bwMode="auto">
          <a:noFill/>
          <a:ln>
            <a:solidFill>
              <a:srgbClr val="000000"/>
            </a:solidFill>
            <a:miter lim="800000"/>
            <a:headEnd/>
            <a:tailEnd/>
          </a:ln>
        </p:spPr>
      </p:sp>
      <p:sp>
        <p:nvSpPr>
          <p:cNvPr id="14643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4643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F1B422E4-0134-40B1-903C-0BAA05B5BCD5}" type="slidenum">
              <a:rPr lang="en-US"/>
              <a:pPr/>
              <a:t>170</a:t>
            </a:fld>
            <a:endParaRPr lang="en-US" dirty="0"/>
          </a:p>
        </p:txBody>
      </p:sp>
    </p:spTree>
  </p:cSld>
  <p:clrMapOvr>
    <a:masterClrMapping/>
  </p:clrMapOvr>
</p:notes>
</file>

<file path=ppt/notesSlides/notesSlide6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7458" name="Slide Image Placeholder 1"/>
          <p:cNvSpPr>
            <a:spLocks noGrp="1" noRot="1" noChangeAspect="1" noTextEdit="1"/>
          </p:cNvSpPr>
          <p:nvPr>
            <p:ph type="sldImg"/>
          </p:nvPr>
        </p:nvSpPr>
        <p:spPr bwMode="auto">
          <a:noFill/>
          <a:ln>
            <a:solidFill>
              <a:srgbClr val="000000"/>
            </a:solidFill>
            <a:miter lim="800000"/>
            <a:headEnd/>
            <a:tailEnd/>
          </a:ln>
        </p:spPr>
      </p:sp>
      <p:sp>
        <p:nvSpPr>
          <p:cNvPr id="14745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4746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2255D717-F2FD-4B52-B43B-A10C889F6914}" type="slidenum">
              <a:rPr lang="en-US"/>
              <a:pPr/>
              <a:t>173</a:t>
            </a:fld>
            <a:endParaRPr lang="en-US" dirty="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018" name="Slide Image Placeholder 1"/>
          <p:cNvSpPr>
            <a:spLocks noGrp="1" noRot="1" noChangeAspect="1" noTextEdit="1"/>
          </p:cNvSpPr>
          <p:nvPr>
            <p:ph type="sldImg"/>
          </p:nvPr>
        </p:nvSpPr>
        <p:spPr bwMode="auto">
          <a:noFill/>
          <a:ln>
            <a:solidFill>
              <a:srgbClr val="000000"/>
            </a:solidFill>
            <a:miter lim="800000"/>
            <a:headEnd/>
            <a:tailEnd/>
          </a:ln>
        </p:spPr>
      </p:sp>
      <p:sp>
        <p:nvSpPr>
          <p:cNvPr id="8601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8602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C9228449-8AB9-4369-B764-12A97C15A6E8}" type="slidenum">
              <a:rPr lang="en-US"/>
              <a:pPr/>
              <a:t>36</a:t>
            </a:fld>
            <a:endParaRPr lang="en-US" dirty="0"/>
          </a:p>
        </p:txBody>
      </p:sp>
    </p:spTree>
  </p:cSld>
  <p:clrMapOvr>
    <a:masterClrMapping/>
  </p:clrMapOvr>
</p:notes>
</file>

<file path=ppt/notesSlides/notesSlide7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8482" name="Slide Image Placeholder 1"/>
          <p:cNvSpPr>
            <a:spLocks noGrp="1" noRot="1" noChangeAspect="1" noTextEdit="1"/>
          </p:cNvSpPr>
          <p:nvPr>
            <p:ph type="sldImg"/>
          </p:nvPr>
        </p:nvSpPr>
        <p:spPr bwMode="auto">
          <a:noFill/>
          <a:ln>
            <a:solidFill>
              <a:srgbClr val="000000"/>
            </a:solidFill>
            <a:miter lim="800000"/>
            <a:headEnd/>
            <a:tailEnd/>
          </a:ln>
        </p:spPr>
      </p:sp>
      <p:sp>
        <p:nvSpPr>
          <p:cNvPr id="14848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4848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D9E38FEE-3421-4118-AD16-043DF427441A}" type="slidenum">
              <a:rPr lang="en-US"/>
              <a:pPr/>
              <a:t>174</a:t>
            </a:fld>
            <a:endParaRPr lang="en-US" dirty="0"/>
          </a:p>
        </p:txBody>
      </p:sp>
    </p:spTree>
  </p:cSld>
  <p:clrMapOvr>
    <a:masterClrMapping/>
  </p:clrMapOvr>
</p:notes>
</file>

<file path=ppt/notesSlides/notesSlide7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9506" name="Slide Image Placeholder 1"/>
          <p:cNvSpPr>
            <a:spLocks noGrp="1" noRot="1" noChangeAspect="1" noTextEdit="1"/>
          </p:cNvSpPr>
          <p:nvPr>
            <p:ph type="sldImg"/>
          </p:nvPr>
        </p:nvSpPr>
        <p:spPr bwMode="auto">
          <a:noFill/>
          <a:ln>
            <a:solidFill>
              <a:srgbClr val="000000"/>
            </a:solidFill>
            <a:miter lim="800000"/>
            <a:headEnd/>
            <a:tailEnd/>
          </a:ln>
        </p:spPr>
      </p:sp>
      <p:sp>
        <p:nvSpPr>
          <p:cNvPr id="149507"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49508"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89D81B77-2160-414D-8A4A-8C19A3886DE5}" type="slidenum">
              <a:rPr lang="en-US"/>
              <a:pPr/>
              <a:t>175</a:t>
            </a:fld>
            <a:endParaRPr lang="en-US" dirty="0"/>
          </a:p>
        </p:txBody>
      </p:sp>
    </p:spTree>
  </p:cSld>
  <p:clrMapOvr>
    <a:masterClrMapping/>
  </p:clrMapOvr>
</p:notes>
</file>

<file path=ppt/notesSlides/notesSlide7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0530" name="Slide Image Placeholder 1"/>
          <p:cNvSpPr>
            <a:spLocks noGrp="1" noRot="1" noChangeAspect="1" noTextEdit="1"/>
          </p:cNvSpPr>
          <p:nvPr>
            <p:ph type="sldImg"/>
          </p:nvPr>
        </p:nvSpPr>
        <p:spPr bwMode="auto">
          <a:noFill/>
          <a:ln>
            <a:solidFill>
              <a:srgbClr val="000000"/>
            </a:solidFill>
            <a:miter lim="800000"/>
            <a:headEnd/>
            <a:tailEnd/>
          </a:ln>
        </p:spPr>
      </p:sp>
      <p:sp>
        <p:nvSpPr>
          <p:cNvPr id="15053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053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A8B181FA-9759-4DF0-A80B-440E7876F37B}" type="slidenum">
              <a:rPr lang="en-US"/>
              <a:pPr/>
              <a:t>179</a:t>
            </a:fld>
            <a:endParaRPr lang="en-US" dirty="0"/>
          </a:p>
        </p:txBody>
      </p:sp>
    </p:spTree>
  </p:cSld>
  <p:clrMapOvr>
    <a:masterClrMapping/>
  </p:clrMapOvr>
</p:notes>
</file>

<file path=ppt/notesSlides/notesSlide7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1554" name="Slide Image Placeholder 1"/>
          <p:cNvSpPr>
            <a:spLocks noGrp="1" noRot="1" noChangeAspect="1" noTextEdit="1"/>
          </p:cNvSpPr>
          <p:nvPr>
            <p:ph type="sldImg"/>
          </p:nvPr>
        </p:nvSpPr>
        <p:spPr bwMode="auto">
          <a:noFill/>
          <a:ln>
            <a:solidFill>
              <a:srgbClr val="000000"/>
            </a:solidFill>
            <a:miter lim="800000"/>
            <a:headEnd/>
            <a:tailEnd/>
          </a:ln>
        </p:spPr>
      </p:sp>
      <p:sp>
        <p:nvSpPr>
          <p:cNvPr id="15155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155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0D711961-0289-4F10-AD28-9BFEC9A7688B}" type="slidenum">
              <a:rPr lang="en-US"/>
              <a:pPr/>
              <a:t>194</a:t>
            </a:fld>
            <a:endParaRPr lang="en-US" dirty="0"/>
          </a:p>
        </p:txBody>
      </p:sp>
    </p:spTree>
  </p:cSld>
  <p:clrMapOvr>
    <a:masterClrMapping/>
  </p:clrMapOvr>
</p:notes>
</file>

<file path=ppt/notesSlides/notesSlide7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2578" name="Slide Image Placeholder 1"/>
          <p:cNvSpPr>
            <a:spLocks noGrp="1" noRot="1" noChangeAspect="1" noTextEdit="1"/>
          </p:cNvSpPr>
          <p:nvPr>
            <p:ph type="sldImg"/>
          </p:nvPr>
        </p:nvSpPr>
        <p:spPr bwMode="auto">
          <a:noFill/>
          <a:ln>
            <a:solidFill>
              <a:srgbClr val="000000"/>
            </a:solidFill>
            <a:miter lim="800000"/>
            <a:headEnd/>
            <a:tailEnd/>
          </a:ln>
        </p:spPr>
      </p:sp>
      <p:sp>
        <p:nvSpPr>
          <p:cNvPr id="152579"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2580"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64E1B050-1915-4B9E-9DAD-878B9B476209}" type="slidenum">
              <a:rPr lang="en-US"/>
              <a:pPr/>
              <a:t>195</a:t>
            </a:fld>
            <a:endParaRPr lang="en-US" dirty="0"/>
          </a:p>
        </p:txBody>
      </p:sp>
    </p:spTree>
  </p:cSld>
  <p:clrMapOvr>
    <a:masterClrMapping/>
  </p:clrMapOvr>
</p:notes>
</file>

<file path=ppt/notesSlides/notesSlide7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197</a:t>
            </a:fld>
            <a:endParaRPr lang="en-US" dirty="0"/>
          </a:p>
        </p:txBody>
      </p:sp>
    </p:spTree>
  </p:cSld>
  <p:clrMapOvr>
    <a:masterClrMapping/>
  </p:clrMapOvr>
</p:notes>
</file>

<file path=ppt/notesSlides/notesSlide7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02" name="Slide Image Placeholder 1"/>
          <p:cNvSpPr>
            <a:spLocks noGrp="1" noRot="1" noChangeAspect="1" noTextEdit="1"/>
          </p:cNvSpPr>
          <p:nvPr>
            <p:ph type="sldImg"/>
          </p:nvPr>
        </p:nvSpPr>
        <p:spPr bwMode="auto">
          <a:noFill/>
          <a:ln>
            <a:solidFill>
              <a:srgbClr val="000000"/>
            </a:solidFill>
            <a:miter lim="800000"/>
            <a:headEnd/>
            <a:tailEnd/>
          </a:ln>
        </p:spPr>
      </p:sp>
      <p:sp>
        <p:nvSpPr>
          <p:cNvPr id="15360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360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78ACDB3C-E5B3-4970-9EB0-71B7043EE9E5}" type="slidenum">
              <a:rPr lang="en-US"/>
              <a:pPr/>
              <a:t>206</a:t>
            </a:fld>
            <a:endParaRPr lang="en-US" dirty="0"/>
          </a:p>
        </p:txBody>
      </p:sp>
    </p:spTree>
  </p:cSld>
  <p:clrMapOvr>
    <a:masterClrMapping/>
  </p:clrMapOvr>
</p:notes>
</file>

<file path=ppt/notesSlides/notesSlide7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207</a:t>
            </a:fld>
            <a:endParaRPr lang="en-US" dirty="0"/>
          </a:p>
        </p:txBody>
      </p:sp>
    </p:spTree>
  </p:cSld>
  <p:clrMapOvr>
    <a:masterClrMapping/>
  </p:clrMapOvr>
</p:notes>
</file>

<file path=ppt/notesSlides/notesSlide7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209</a:t>
            </a:fld>
            <a:endParaRPr lang="en-US" dirty="0"/>
          </a:p>
        </p:txBody>
      </p:sp>
    </p:spTree>
  </p:cSld>
  <p:clrMapOvr>
    <a:masterClrMapping/>
  </p:clrMapOvr>
</p:notes>
</file>

<file path=ppt/notesSlides/notesSlide7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211</a:t>
            </a:fld>
            <a:endParaRPr lang="en-US" dirty="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042" name="Slide Image Placeholder 1"/>
          <p:cNvSpPr>
            <a:spLocks noGrp="1" noRot="1" noChangeAspect="1" noTextEdit="1"/>
          </p:cNvSpPr>
          <p:nvPr>
            <p:ph type="sldImg"/>
          </p:nvPr>
        </p:nvSpPr>
        <p:spPr bwMode="auto">
          <a:noFill/>
          <a:ln>
            <a:solidFill>
              <a:srgbClr val="000000"/>
            </a:solidFill>
            <a:miter lim="800000"/>
            <a:headEnd/>
            <a:tailEnd/>
          </a:ln>
        </p:spPr>
      </p:sp>
      <p:sp>
        <p:nvSpPr>
          <p:cNvPr id="87043"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87044"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22464F47-BB35-4A27-8209-C8F181DE3810}" type="slidenum">
              <a:rPr lang="en-US"/>
              <a:pPr/>
              <a:t>39</a:t>
            </a:fld>
            <a:endParaRPr lang="en-US" dirty="0"/>
          </a:p>
        </p:txBody>
      </p:sp>
    </p:spTree>
  </p:cSld>
  <p:clrMapOvr>
    <a:masterClrMapping/>
  </p:clrMapOvr>
</p:notes>
</file>

<file path=ppt/notesSlides/notesSlide8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212</a:t>
            </a:fld>
            <a:endParaRPr lang="en-US" dirty="0"/>
          </a:p>
        </p:txBody>
      </p:sp>
    </p:spTree>
  </p:cSld>
  <p:clrMapOvr>
    <a:masterClrMapping/>
  </p:clrMapOvr>
</p:notes>
</file>

<file path=ppt/notesSlides/notesSlide8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214</a:t>
            </a:fld>
            <a:endParaRPr lang="en-US" dirty="0"/>
          </a:p>
        </p:txBody>
      </p:sp>
    </p:spTree>
  </p:cSld>
  <p:clrMapOvr>
    <a:masterClrMapping/>
  </p:clrMapOvr>
</p:notes>
</file>

<file path=ppt/notesSlides/notesSlide8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216</a:t>
            </a:fld>
            <a:endParaRPr lang="en-US" dirty="0"/>
          </a:p>
        </p:txBody>
      </p:sp>
    </p:spTree>
  </p:cSld>
  <p:clrMapOvr>
    <a:masterClrMapping/>
  </p:clrMapOvr>
</p:notes>
</file>

<file path=ppt/notesSlides/notesSlide8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217</a:t>
            </a:fld>
            <a:endParaRPr lang="en-US" dirty="0"/>
          </a:p>
        </p:txBody>
      </p:sp>
    </p:spTree>
  </p:cSld>
  <p:clrMapOvr>
    <a:masterClrMapping/>
  </p:clrMapOvr>
</p:notes>
</file>

<file path=ppt/notesSlides/notesSlide8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218</a:t>
            </a:fld>
            <a:endParaRPr lang="en-US" dirty="0"/>
          </a:p>
        </p:txBody>
      </p:sp>
    </p:spTree>
  </p:cSld>
  <p:clrMapOvr>
    <a:masterClrMapping/>
  </p:clrMapOvr>
</p:notes>
</file>

<file path=ppt/notesSlides/notesSlide8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219</a:t>
            </a:fld>
            <a:endParaRPr lang="en-US" dirty="0"/>
          </a:p>
        </p:txBody>
      </p:sp>
    </p:spTree>
  </p:cSld>
  <p:clrMapOvr>
    <a:masterClrMapping/>
  </p:clrMapOvr>
</p:notes>
</file>

<file path=ppt/notesSlides/notesSlide8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221</a:t>
            </a:fld>
            <a:endParaRPr lang="en-US" dirty="0"/>
          </a:p>
        </p:txBody>
      </p:sp>
    </p:spTree>
  </p:cSld>
  <p:clrMapOvr>
    <a:masterClrMapping/>
  </p:clrMapOvr>
</p:notes>
</file>

<file path=ppt/notesSlides/notesSlide8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Slide Image Placeholder 1"/>
          <p:cNvSpPr>
            <a:spLocks noGrp="1" noRot="1" noChangeAspect="1" noTextEdit="1"/>
          </p:cNvSpPr>
          <p:nvPr>
            <p:ph type="sldImg"/>
          </p:nvPr>
        </p:nvSpPr>
        <p:spPr bwMode="auto">
          <a:noFill/>
          <a:ln>
            <a:solidFill>
              <a:srgbClr val="000000"/>
            </a:solidFill>
            <a:miter lim="800000"/>
            <a:headEnd/>
            <a:tailEnd/>
          </a:ln>
        </p:spPr>
      </p:sp>
      <p:sp>
        <p:nvSpPr>
          <p:cNvPr id="155651"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155652"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9FDBA0F3-E855-49DA-9C2E-CE4668ECE762}" type="slidenum">
              <a:rPr lang="en-US"/>
              <a:pPr/>
              <a:t>222</a:t>
            </a:fld>
            <a:endParaRPr lang="en-US" dirty="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114" name="Slide Image Placeholder 1"/>
          <p:cNvSpPr>
            <a:spLocks noGrp="1" noRot="1" noChangeAspect="1" noTextEdit="1"/>
          </p:cNvSpPr>
          <p:nvPr>
            <p:ph type="sldImg"/>
          </p:nvPr>
        </p:nvSpPr>
        <p:spPr bwMode="auto">
          <a:noFill/>
          <a:ln>
            <a:solidFill>
              <a:srgbClr val="000000"/>
            </a:solidFill>
            <a:miter lim="800000"/>
            <a:headEnd/>
            <a:tailEnd/>
          </a:ln>
        </p:spPr>
      </p:sp>
      <p:sp>
        <p:nvSpPr>
          <p:cNvPr id="90115" name="Notes Placeholder 2"/>
          <p:cNvSpPr>
            <a:spLocks noGrp="1"/>
          </p:cNvSpPr>
          <p:nvPr>
            <p:ph type="body" idx="1"/>
          </p:nvPr>
        </p:nvSpPr>
        <p:spPr bwMode="auto">
          <a:noFill/>
        </p:spPr>
        <p:txBody>
          <a:bodyPr wrap="square" numCol="1" anchor="t" anchorCtr="0" compatLnSpc="1">
            <a:prstTxWarp prst="textNoShape">
              <a:avLst/>
            </a:prstTxWarp>
          </a:bodyPr>
          <a:lstStyle/>
          <a:p>
            <a:pPr>
              <a:spcBef>
                <a:spcPct val="0"/>
              </a:spcBef>
            </a:pPr>
            <a:endParaRPr lang="en-US" dirty="0" smtClean="0"/>
          </a:p>
        </p:txBody>
      </p:sp>
      <p:sp>
        <p:nvSpPr>
          <p:cNvPr id="90116" name="Slide Number Placeholder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0ECA7E5C-46DA-4688-B726-D807286D3831}" type="slidenum">
              <a:rPr lang="en-US"/>
              <a:pPr/>
              <a:t>42</a:t>
            </a:fld>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9D7C2D24-73AB-4B68-9699-DFE73F73A779}"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520EA81-C1A1-4EF6-9311-BE80DDAE6C7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2BB1669E-B40C-41CB-B19A-E6D951D7C42F}"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F979EBF2-93DE-4906-905F-C293E664499E}"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4161FC7B-6868-4D36-BD79-E83B719175A2}"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CFA847F-49FA-4A55-A1A2-317F13ED67E7}"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17875493-00AD-4E22-804A-49CEF7E0BBA4}"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92B886C9-6410-4905-802A-FAD9781A8446}"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C56B499E-9CFD-4340-B32B-AEFDF518346B}"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D2F63E2D-2A64-4767-8B5A-1E96F4D645CD}"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EF92166-3CF8-4CC1-A5F5-6A19538E392D}"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a:defRPr/>
            </a:pPr>
            <a:endParaRPr lang="en-US"/>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a:defRPr/>
            </a:pPr>
            <a:endParaRPr lang="en-US"/>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28F598D9-FFB3-43A8-87F5-F215950D0BB0}"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xml"/></Relationships>
</file>

<file path=ppt/slides/_rels/slide100.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6.xml"/></Relationships>
</file>

<file path=ppt/slides/_rels/slide10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2.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6.xml"/></Relationships>
</file>

<file path=ppt/slides/_rels/slide103.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6.xml"/></Relationships>
</file>

<file path=ppt/slides/_rels/slide104.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6.xml"/></Relationships>
</file>

<file path=ppt/slides/_rels/slide10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6.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6.xml"/></Relationships>
</file>

<file path=ppt/slides/_rels/slide107.xml.rels><?xml version="1.0" encoding="UTF-8" standalone="yes"?>
<Relationships xmlns="http://schemas.openxmlformats.org/package/2006/relationships"><Relationship Id="rId2" Type="http://schemas.openxmlformats.org/officeDocument/2006/relationships/hyperlink" Target="http://en.wikipedia.org/wiki/Shouting_fire_in_a_crowded_theater" TargetMode="External"/><Relationship Id="rId1" Type="http://schemas.openxmlformats.org/officeDocument/2006/relationships/slideLayout" Target="../slideLayouts/slideLayout6.xml"/></Relationships>
</file>

<file path=ppt/slides/_rels/slide108.xml.rels><?xml version="1.0" encoding="UTF-8" standalone="yes"?>
<Relationships xmlns="http://schemas.openxmlformats.org/package/2006/relationships"><Relationship Id="rId3" Type="http://schemas.openxmlformats.org/officeDocument/2006/relationships/hyperlink" Target="http://en.wikipedia.org/wiki/Shouting_fire_in_a_crowded_theater" TargetMode="External"/><Relationship Id="rId2" Type="http://schemas.openxmlformats.org/officeDocument/2006/relationships/notesSlide" Target="../notesSlides/notesSlide30.xml"/><Relationship Id="rId1" Type="http://schemas.openxmlformats.org/officeDocument/2006/relationships/slideLayout" Target="../slideLayouts/slideLayout6.xml"/></Relationships>
</file>

<file path=ppt/slides/_rels/slide109.xml.rels><?xml version="1.0" encoding="UTF-8" standalone="yes"?>
<Relationships xmlns="http://schemas.openxmlformats.org/package/2006/relationships"><Relationship Id="rId3" Type="http://schemas.openxmlformats.org/officeDocument/2006/relationships/hyperlink" Target="http://www.mmisi.org/ir/33_01/attarian.pdf" TargetMode="External"/><Relationship Id="rId2" Type="http://schemas.openxmlformats.org/officeDocument/2006/relationships/notesSlide" Target="../notesSlides/notesSlide31.xml"/><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0.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6.xml"/></Relationships>
</file>

<file path=ppt/slides/_rels/slide111.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6.xml"/></Relationships>
</file>

<file path=ppt/slides/_rels/slide1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3.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6.xml"/></Relationships>
</file>

<file path=ppt/slides/_rels/slide1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5.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6.xml"/></Relationships>
</file>

<file path=ppt/slides/_rels/slide116.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6.xml"/></Relationships>
</file>

<file path=ppt/slides/_rels/slide117.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6.xml"/></Relationships>
</file>

<file path=ppt/slides/_rels/slide118.xml.rels><?xml version="1.0" encoding="UTF-8" standalone="yes"?>
<Relationships xmlns="http://schemas.openxmlformats.org/package/2006/relationships"><Relationship Id="rId3" Type="http://schemas.openxmlformats.org/officeDocument/2006/relationships/hyperlink" Target="http://law2.umkc.edu/faculty/projects/ftrials/conlaw/rightofprivacy.html" TargetMode="External"/><Relationship Id="rId2" Type="http://schemas.openxmlformats.org/officeDocument/2006/relationships/notesSlide" Target="../notesSlides/notesSlide38.xml"/><Relationship Id="rId1" Type="http://schemas.openxmlformats.org/officeDocument/2006/relationships/slideLayout" Target="../slideLayouts/slideLayout6.xml"/><Relationship Id="rId6" Type="http://schemas.openxmlformats.org/officeDocument/2006/relationships/hyperlink" Target="http://en.wikipedia.org/wiki/Corporate_personhood" TargetMode="External"/><Relationship Id="rId5" Type="http://schemas.openxmlformats.org/officeDocument/2006/relationships/hyperlink" Target="http://en.wikipedia.org/wiki/Miranda_warning" TargetMode="External"/><Relationship Id="rId4" Type="http://schemas.openxmlformats.org/officeDocument/2006/relationships/hyperlink" Target="http://en.wikipedia.org/wiki/Baker_v._Carr" TargetMode="External"/></Relationships>
</file>

<file path=ppt/slides/_rels/slide119.xml.rels><?xml version="1.0" encoding="UTF-8" standalone="yes"?>
<Relationships xmlns="http://schemas.openxmlformats.org/package/2006/relationships"><Relationship Id="rId3" Type="http://schemas.openxmlformats.org/officeDocument/2006/relationships/hyperlink" Target="http://en.wikipedia.org/wiki/Griswold_v._Connecticut" TargetMode="External"/><Relationship Id="rId2" Type="http://schemas.openxmlformats.org/officeDocument/2006/relationships/hyperlink" Target="http://law2.umkc.edu/faculty/projects/ftrials/conlaw/rightofprivacy.html" TargetMode="Externa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0.xml.rels><?xml version="1.0" encoding="UTF-8" standalone="yes"?>
<Relationships xmlns="http://schemas.openxmlformats.org/package/2006/relationships"><Relationship Id="rId2" Type="http://schemas.openxmlformats.org/officeDocument/2006/relationships/hyperlink" Target="http://en.wikipedia.org/wiki/Baker_v._Carr" TargetMode="External"/><Relationship Id="rId1" Type="http://schemas.openxmlformats.org/officeDocument/2006/relationships/slideLayout" Target="../slideLayouts/slideLayout6.xml"/></Relationships>
</file>

<file path=ppt/slides/_rels/slide121.xml.rels><?xml version="1.0" encoding="UTF-8" standalone="yes"?>
<Relationships xmlns="http://schemas.openxmlformats.org/package/2006/relationships"><Relationship Id="rId3" Type="http://schemas.openxmlformats.org/officeDocument/2006/relationships/hyperlink" Target="http://en.wikipedia.org/wiki/Miranda_v._Arizona" TargetMode="External"/><Relationship Id="rId2" Type="http://schemas.openxmlformats.org/officeDocument/2006/relationships/hyperlink" Target="http://en.wikipedia.org/wiki/Miranda_warning" TargetMode="External"/><Relationship Id="rId1" Type="http://schemas.openxmlformats.org/officeDocument/2006/relationships/slideLayout" Target="../slideLayouts/slideLayout6.xml"/></Relationships>
</file>

<file path=ppt/slides/_rels/slide122.xml.rels><?xml version="1.0" encoding="UTF-8" standalone="yes"?>
<Relationships xmlns="http://schemas.openxmlformats.org/package/2006/relationships"><Relationship Id="rId3" Type="http://schemas.openxmlformats.org/officeDocument/2006/relationships/hyperlink" Target="http://en.wikipedia.org/wiki/Citizens_United_v._Federal_Election_Commission" TargetMode="External"/><Relationship Id="rId2" Type="http://schemas.openxmlformats.org/officeDocument/2006/relationships/hyperlink" Target="http://en.wikipedia.org/wiki/Corporate_personhood" TargetMode="External"/><Relationship Id="rId1" Type="http://schemas.openxmlformats.org/officeDocument/2006/relationships/slideLayout" Target="../slideLayouts/slideLayout6.xml"/></Relationships>
</file>

<file path=ppt/slides/_rels/slide123.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6.xml"/></Relationships>
</file>

<file path=ppt/slides/_rels/slide124.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6.xml"/></Relationships>
</file>

<file path=ppt/slides/_rels/slide125.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6.xml"/></Relationships>
</file>

<file path=ppt/slides/_rels/slide126.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6.xml"/></Relationships>
</file>

<file path=ppt/slides/_rels/slide127.xml.rels><?xml version="1.0" encoding="UTF-8" standalone="yes"?>
<Relationships xmlns="http://schemas.openxmlformats.org/package/2006/relationships"><Relationship Id="rId2" Type="http://schemas.openxmlformats.org/officeDocument/2006/relationships/notesSlide" Target="../notesSlides/notesSlide43.xml"/><Relationship Id="rId1" Type="http://schemas.openxmlformats.org/officeDocument/2006/relationships/slideLayout" Target="../slideLayouts/slideLayout6.xml"/></Relationships>
</file>

<file path=ppt/slides/_rels/slide128.xml.rels><?xml version="1.0" encoding="UTF-8" standalone="yes"?>
<Relationships xmlns="http://schemas.openxmlformats.org/package/2006/relationships"><Relationship Id="rId2" Type="http://schemas.openxmlformats.org/officeDocument/2006/relationships/notesSlide" Target="../notesSlides/notesSlide44.xml"/><Relationship Id="rId1" Type="http://schemas.openxmlformats.org/officeDocument/2006/relationships/slideLayout" Target="../slideLayouts/slideLayout6.xml"/></Relationships>
</file>

<file path=ppt/slides/_rels/slide129.xml.rels><?xml version="1.0" encoding="UTF-8" standalone="yes"?>
<Relationships xmlns="http://schemas.openxmlformats.org/package/2006/relationships"><Relationship Id="rId3" Type="http://schemas.openxmlformats.org/officeDocument/2006/relationships/hyperlink" Target="http://en.wikipedia.org/wiki/Fourteenth_Amendment_to_the_United_States_Constitution" TargetMode="External"/><Relationship Id="rId2" Type="http://schemas.openxmlformats.org/officeDocument/2006/relationships/notesSlide" Target="../notesSlides/notesSlide45.xml"/><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0.xml.rels><?xml version="1.0" encoding="UTF-8" standalone="yes"?>
<Relationships xmlns="http://schemas.openxmlformats.org/package/2006/relationships"><Relationship Id="rId2" Type="http://schemas.openxmlformats.org/officeDocument/2006/relationships/notesSlide" Target="../notesSlides/notesSlide46.xml"/><Relationship Id="rId1" Type="http://schemas.openxmlformats.org/officeDocument/2006/relationships/slideLayout" Target="../slideLayouts/slideLayout6.xml"/></Relationships>
</file>

<file path=ppt/slides/_rels/slide131.xml.rels><?xml version="1.0" encoding="UTF-8" standalone="yes"?>
<Relationships xmlns="http://schemas.openxmlformats.org/package/2006/relationships"><Relationship Id="rId2" Type="http://schemas.openxmlformats.org/officeDocument/2006/relationships/notesSlide" Target="../notesSlides/notesSlide47.xml"/><Relationship Id="rId1" Type="http://schemas.openxmlformats.org/officeDocument/2006/relationships/slideLayout" Target="../slideLayouts/slideLayout6.xml"/></Relationships>
</file>

<file path=ppt/slides/_rels/slide132.xml.rels><?xml version="1.0" encoding="UTF-8" standalone="yes"?>
<Relationships xmlns="http://schemas.openxmlformats.org/package/2006/relationships"><Relationship Id="rId2" Type="http://schemas.openxmlformats.org/officeDocument/2006/relationships/notesSlide" Target="../notesSlides/notesSlide48.xml"/><Relationship Id="rId1" Type="http://schemas.openxmlformats.org/officeDocument/2006/relationships/slideLayout" Target="../slideLayouts/slideLayout6.xml"/></Relationships>
</file>

<file path=ppt/slides/_rels/slide13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4.xml.rels><?xml version="1.0" encoding="UTF-8" standalone="yes"?>
<Relationships xmlns="http://schemas.openxmlformats.org/package/2006/relationships"><Relationship Id="rId2" Type="http://schemas.openxmlformats.org/officeDocument/2006/relationships/notesSlide" Target="../notesSlides/notesSlide49.xml"/><Relationship Id="rId1" Type="http://schemas.openxmlformats.org/officeDocument/2006/relationships/slideLayout" Target="../slideLayouts/slideLayout6.xml"/></Relationships>
</file>

<file path=ppt/slides/_rels/slide13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6.xml.rels><?xml version="1.0" encoding="UTF-8" standalone="yes"?>
<Relationships xmlns="http://schemas.openxmlformats.org/package/2006/relationships"><Relationship Id="rId2" Type="http://schemas.openxmlformats.org/officeDocument/2006/relationships/hyperlink" Target="http://www.usconstitution.net/madisonbor.html" TargetMode="External"/><Relationship Id="rId1" Type="http://schemas.openxmlformats.org/officeDocument/2006/relationships/slideLayout" Target="../slideLayouts/slideLayout6.xml"/></Relationships>
</file>

<file path=ppt/slides/_rels/slide13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0.xml.rels><?xml version="1.0" encoding="UTF-8" standalone="yes"?>
<Relationships xmlns="http://schemas.openxmlformats.org/package/2006/relationships"><Relationship Id="rId2" Type="http://schemas.openxmlformats.org/officeDocument/2006/relationships/notesSlide" Target="../notesSlides/notesSlide50.xml"/><Relationship Id="rId1" Type="http://schemas.openxmlformats.org/officeDocument/2006/relationships/slideLayout" Target="../slideLayouts/slideLayout6.xml"/></Relationships>
</file>

<file path=ppt/slides/_rels/slide141.xml.rels><?xml version="1.0" encoding="UTF-8" standalone="yes"?>
<Relationships xmlns="http://schemas.openxmlformats.org/package/2006/relationships"><Relationship Id="rId2" Type="http://schemas.openxmlformats.org/officeDocument/2006/relationships/notesSlide" Target="../notesSlides/notesSlide51.xml"/><Relationship Id="rId1" Type="http://schemas.openxmlformats.org/officeDocument/2006/relationships/slideLayout" Target="../slideLayouts/slideLayout6.xml"/></Relationships>
</file>

<file path=ppt/slides/_rels/slide142.xml.rels><?xml version="1.0" encoding="UTF-8" standalone="yes"?>
<Relationships xmlns="http://schemas.openxmlformats.org/package/2006/relationships"><Relationship Id="rId3" Type="http://schemas.openxmlformats.org/officeDocument/2006/relationships/hyperlink" Target="http://en.wikipedia.org/wiki/First_Amendment_to_the_United_States_Constitution" TargetMode="External"/><Relationship Id="rId2" Type="http://schemas.openxmlformats.org/officeDocument/2006/relationships/notesSlide" Target="../notesSlides/notesSlide52.xml"/><Relationship Id="rId1" Type="http://schemas.openxmlformats.org/officeDocument/2006/relationships/slideLayout" Target="../slideLayouts/slideLayout6.xml"/></Relationships>
</file>

<file path=ppt/slides/_rels/slide143.xml.rels><?xml version="1.0" encoding="UTF-8" standalone="yes"?>
<Relationships xmlns="http://schemas.openxmlformats.org/package/2006/relationships"><Relationship Id="rId2" Type="http://schemas.openxmlformats.org/officeDocument/2006/relationships/notesSlide" Target="../notesSlides/notesSlide53.xml"/><Relationship Id="rId1" Type="http://schemas.openxmlformats.org/officeDocument/2006/relationships/slideLayout" Target="../slideLayouts/slideLayout6.xml"/></Relationships>
</file>

<file path=ppt/slides/_rels/slide14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5.xml.rels><?xml version="1.0" encoding="UTF-8" standalone="yes"?>
<Relationships xmlns="http://schemas.openxmlformats.org/package/2006/relationships"><Relationship Id="rId3" Type="http://schemas.openxmlformats.org/officeDocument/2006/relationships/hyperlink" Target="http://en.wikipedia.org/wiki/Second_Amendment_to_the_United_States_Constitution" TargetMode="External"/><Relationship Id="rId2" Type="http://schemas.openxmlformats.org/officeDocument/2006/relationships/notesSlide" Target="../notesSlides/notesSlide54.xml"/><Relationship Id="rId1" Type="http://schemas.openxmlformats.org/officeDocument/2006/relationships/slideLayout" Target="../slideLayouts/slideLayout6.xml"/></Relationships>
</file>

<file path=ppt/slides/_rels/slide14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7.xml.rels><?xml version="1.0" encoding="UTF-8" standalone="yes"?>
<Relationships xmlns="http://schemas.openxmlformats.org/package/2006/relationships"><Relationship Id="rId3" Type="http://schemas.openxmlformats.org/officeDocument/2006/relationships/hyperlink" Target="http://en.wikipedia.org/wiki/District_of_Columbia_v._Heller" TargetMode="External"/><Relationship Id="rId2" Type="http://schemas.openxmlformats.org/officeDocument/2006/relationships/notesSlide" Target="../notesSlides/notesSlide55.xml"/><Relationship Id="rId1" Type="http://schemas.openxmlformats.org/officeDocument/2006/relationships/slideLayout" Target="../slideLayouts/slideLayout6.xml"/><Relationship Id="rId4" Type="http://schemas.openxmlformats.org/officeDocument/2006/relationships/hyperlink" Target="http://en.wikipedia.org/wiki/McDonald_v._Chicago" TargetMode="External"/></Relationships>
</file>

<file path=ppt/slides/_rels/slide148.xml.rels><?xml version="1.0" encoding="UTF-8" standalone="yes"?>
<Relationships xmlns="http://schemas.openxmlformats.org/package/2006/relationships"><Relationship Id="rId3" Type="http://schemas.openxmlformats.org/officeDocument/2006/relationships/hyperlink" Target="http://en.wikipedia.org/wiki/Third_Amendment_to_the_United_States_Constitution" TargetMode="External"/><Relationship Id="rId2" Type="http://schemas.openxmlformats.org/officeDocument/2006/relationships/notesSlide" Target="../notesSlides/notesSlide56.xml"/><Relationship Id="rId1" Type="http://schemas.openxmlformats.org/officeDocument/2006/relationships/slideLayout" Target="../slideLayouts/slideLayout6.xml"/></Relationships>
</file>

<file path=ppt/slides/_rels/slide14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0.xml.rels><?xml version="1.0" encoding="UTF-8" standalone="yes"?>
<Relationships xmlns="http://schemas.openxmlformats.org/package/2006/relationships"><Relationship Id="rId3" Type="http://schemas.openxmlformats.org/officeDocument/2006/relationships/hyperlink" Target="http://en.wikipedia.org/wiki/Ninth_Amendment_to_the_United_States_Constitution" TargetMode="External"/><Relationship Id="rId2" Type="http://schemas.openxmlformats.org/officeDocument/2006/relationships/notesSlide" Target="../notesSlides/notesSlide57.xml"/><Relationship Id="rId1" Type="http://schemas.openxmlformats.org/officeDocument/2006/relationships/slideLayout" Target="../slideLayouts/slideLayout6.xml"/></Relationships>
</file>

<file path=ppt/slides/_rels/slide151.xml.rels><?xml version="1.0" encoding="UTF-8" standalone="yes"?>
<Relationships xmlns="http://schemas.openxmlformats.org/package/2006/relationships"><Relationship Id="rId2" Type="http://schemas.openxmlformats.org/officeDocument/2006/relationships/notesSlide" Target="../notesSlides/notesSlide58.xml"/><Relationship Id="rId1" Type="http://schemas.openxmlformats.org/officeDocument/2006/relationships/slideLayout" Target="../slideLayouts/slideLayout6.xml"/></Relationships>
</file>

<file path=ppt/slides/_rels/slide15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3.xml.rels><?xml version="1.0" encoding="UTF-8" standalone="yes"?>
<Relationships xmlns="http://schemas.openxmlformats.org/package/2006/relationships"><Relationship Id="rId3" Type="http://schemas.openxmlformats.org/officeDocument/2006/relationships/hyperlink" Target="http://en.wikipedia.org/wiki/Tenth_Amendment_to_the_United_States_Constitution" TargetMode="External"/><Relationship Id="rId2" Type="http://schemas.openxmlformats.org/officeDocument/2006/relationships/notesSlide" Target="../notesSlides/notesSlide59.xml"/><Relationship Id="rId1" Type="http://schemas.openxmlformats.org/officeDocument/2006/relationships/slideLayout" Target="../slideLayouts/slideLayout6.xml"/></Relationships>
</file>

<file path=ppt/slides/_rels/slide154.xml.rels><?xml version="1.0" encoding="UTF-8" standalone="yes"?>
<Relationships xmlns="http://schemas.openxmlformats.org/package/2006/relationships"><Relationship Id="rId2" Type="http://schemas.openxmlformats.org/officeDocument/2006/relationships/notesSlide" Target="../notesSlides/notesSlide60.xml"/><Relationship Id="rId1" Type="http://schemas.openxmlformats.org/officeDocument/2006/relationships/slideLayout" Target="../slideLayouts/slideLayout6.xml"/></Relationships>
</file>

<file path=ppt/slides/_rels/slide155.xml.rels><?xml version="1.0" encoding="UTF-8" standalone="yes"?>
<Relationships xmlns="http://schemas.openxmlformats.org/package/2006/relationships"><Relationship Id="rId2" Type="http://schemas.openxmlformats.org/officeDocument/2006/relationships/notesSlide" Target="../notesSlides/notesSlide61.xml"/><Relationship Id="rId1" Type="http://schemas.openxmlformats.org/officeDocument/2006/relationships/slideLayout" Target="../slideLayouts/slideLayout6.xml"/></Relationships>
</file>

<file path=ppt/slides/_rels/slide156.xml.rels><?xml version="1.0" encoding="UTF-8" standalone="yes"?>
<Relationships xmlns="http://schemas.openxmlformats.org/package/2006/relationships"><Relationship Id="rId3" Type="http://schemas.openxmlformats.org/officeDocument/2006/relationships/hyperlink" Target="http://en.wikipedia.org/wiki/Due_process" TargetMode="External"/><Relationship Id="rId2" Type="http://schemas.openxmlformats.org/officeDocument/2006/relationships/notesSlide" Target="../notesSlides/notesSlide62.xml"/><Relationship Id="rId1" Type="http://schemas.openxmlformats.org/officeDocument/2006/relationships/slideLayout" Target="../slideLayouts/slideLayout6.xml"/></Relationships>
</file>

<file path=ppt/slides/_rels/slide157.xml.rels><?xml version="1.0" encoding="UTF-8" standalone="yes"?>
<Relationships xmlns="http://schemas.openxmlformats.org/package/2006/relationships"><Relationship Id="rId2" Type="http://schemas.openxmlformats.org/officeDocument/2006/relationships/notesSlide" Target="../notesSlides/notesSlide63.xml"/><Relationship Id="rId1" Type="http://schemas.openxmlformats.org/officeDocument/2006/relationships/slideLayout" Target="../slideLayouts/slideLayout6.xml"/></Relationships>
</file>

<file path=ppt/slides/_rels/slide15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9.xml.rels><?xml version="1.0" encoding="UTF-8" standalone="yes"?>
<Relationships xmlns="http://schemas.openxmlformats.org/package/2006/relationships"><Relationship Id="rId3" Type="http://schemas.openxmlformats.org/officeDocument/2006/relationships/hyperlink" Target="http://en.wikipedia.org/wiki/Fourth_Amendment_to_the_United_States_Constitution" TargetMode="External"/><Relationship Id="rId2" Type="http://schemas.openxmlformats.org/officeDocument/2006/relationships/notesSlide" Target="../notesSlides/notesSlide64.xml"/><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2" Type="http://schemas.openxmlformats.org/officeDocument/2006/relationships/hyperlink" Target="http://en.wikipedia.org/wiki/Due_process" TargetMode="External"/><Relationship Id="rId1" Type="http://schemas.openxmlformats.org/officeDocument/2006/relationships/slideLayout" Target="../slideLayouts/slideLayout6.xml"/></Relationships>
</file>

<file path=ppt/slides/_rels/slide16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4.xml.rels><?xml version="1.0" encoding="UTF-8" standalone="yes"?>
<Relationships xmlns="http://schemas.openxmlformats.org/package/2006/relationships"><Relationship Id="rId2" Type="http://schemas.openxmlformats.org/officeDocument/2006/relationships/hyperlink" Target="http://en.wikipedia.org/wiki/Probable_cause" TargetMode="External"/><Relationship Id="rId1" Type="http://schemas.openxmlformats.org/officeDocument/2006/relationships/slideLayout" Target="../slideLayouts/slideLayout6.xml"/></Relationships>
</file>

<file path=ppt/slides/_rels/slide165.xml.rels><?xml version="1.0" encoding="UTF-8" standalone="yes"?>
<Relationships xmlns="http://schemas.openxmlformats.org/package/2006/relationships"><Relationship Id="rId3" Type="http://schemas.openxmlformats.org/officeDocument/2006/relationships/hyperlink" Target="http://en.wikipedia.org/wiki/Exclusionary_rule" TargetMode="External"/><Relationship Id="rId2" Type="http://schemas.openxmlformats.org/officeDocument/2006/relationships/notesSlide" Target="../notesSlides/notesSlide65.xml"/><Relationship Id="rId1" Type="http://schemas.openxmlformats.org/officeDocument/2006/relationships/slideLayout" Target="../slideLayouts/slideLayout6.xml"/></Relationships>
</file>

<file path=ppt/slides/_rels/slide166.xml.rels><?xml version="1.0" encoding="UTF-8" standalone="yes"?>
<Relationships xmlns="http://schemas.openxmlformats.org/package/2006/relationships"><Relationship Id="rId3" Type="http://schemas.openxmlformats.org/officeDocument/2006/relationships/hyperlink" Target="http://en.wikipedia.org/wiki/Fifth_Amendment_to_the_United_States_Constitution" TargetMode="External"/><Relationship Id="rId2" Type="http://schemas.openxmlformats.org/officeDocument/2006/relationships/notesSlide" Target="../notesSlides/notesSlide66.xml"/><Relationship Id="rId1" Type="http://schemas.openxmlformats.org/officeDocument/2006/relationships/slideLayout" Target="../slideLayouts/slideLayout6.xml"/></Relationships>
</file>

<file path=ppt/slides/_rels/slide16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9.xml.rels><?xml version="1.0" encoding="UTF-8" standalone="yes"?>
<Relationships xmlns="http://schemas.openxmlformats.org/package/2006/relationships"><Relationship Id="rId3" Type="http://schemas.openxmlformats.org/officeDocument/2006/relationships/hyperlink" Target="http://en.wikipedia.org/wiki/Double_jeopardy" TargetMode="External"/><Relationship Id="rId2" Type="http://schemas.openxmlformats.org/officeDocument/2006/relationships/notesSlide" Target="../notesSlides/notesSlide67.xml"/><Relationship Id="rId1" Type="http://schemas.openxmlformats.org/officeDocument/2006/relationships/slideLayout" Target="../slideLayouts/slideLayout6.xml"/><Relationship Id="rId4" Type="http://schemas.openxmlformats.org/officeDocument/2006/relationships/hyperlink" Target="Takings%20Clause" TargetMode="Externa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0.xml.rels><?xml version="1.0" encoding="UTF-8" standalone="yes"?>
<Relationships xmlns="http://schemas.openxmlformats.org/package/2006/relationships"><Relationship Id="rId3" Type="http://schemas.openxmlformats.org/officeDocument/2006/relationships/hyperlink" Target="http://en.wikipedia.org/wiki/Sixth_Amendment_to_the_United_States_Constitution" TargetMode="External"/><Relationship Id="rId2" Type="http://schemas.openxmlformats.org/officeDocument/2006/relationships/notesSlide" Target="../notesSlides/notesSlide68.xml"/><Relationship Id="rId1" Type="http://schemas.openxmlformats.org/officeDocument/2006/relationships/slideLayout" Target="../slideLayouts/slideLayout6.xml"/></Relationships>
</file>

<file path=ppt/slides/_rels/slide17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3.xml.rels><?xml version="1.0" encoding="UTF-8" standalone="yes"?>
<Relationships xmlns="http://schemas.openxmlformats.org/package/2006/relationships"><Relationship Id="rId2" Type="http://schemas.openxmlformats.org/officeDocument/2006/relationships/notesSlide" Target="../notesSlides/notesSlide69.xml"/><Relationship Id="rId1" Type="http://schemas.openxmlformats.org/officeDocument/2006/relationships/slideLayout" Target="../slideLayouts/slideLayout6.xml"/></Relationships>
</file>

<file path=ppt/slides/_rels/slide174.xml.rels><?xml version="1.0" encoding="UTF-8" standalone="yes"?>
<Relationships xmlns="http://schemas.openxmlformats.org/package/2006/relationships"><Relationship Id="rId8" Type="http://schemas.openxmlformats.org/officeDocument/2006/relationships/hyperlink" Target="http://en.wikipedia.org/wiki/Jury" TargetMode="External"/><Relationship Id="rId3" Type="http://schemas.openxmlformats.org/officeDocument/2006/relationships/hyperlink" Target="http://en.wikipedia.org/wiki/Seventh_Amendment_to_the_United_States_Constitution" TargetMode="External"/><Relationship Id="rId7" Type="http://schemas.openxmlformats.org/officeDocument/2006/relationships/hyperlink" Target="http://en.wikipedia.org/wiki/Question_of_fact" TargetMode="External"/><Relationship Id="rId2" Type="http://schemas.openxmlformats.org/officeDocument/2006/relationships/notesSlide" Target="../notesSlides/notesSlide70.xml"/><Relationship Id="rId1" Type="http://schemas.openxmlformats.org/officeDocument/2006/relationships/slideLayout" Target="../slideLayouts/slideLayout6.xml"/><Relationship Id="rId6" Type="http://schemas.openxmlformats.org/officeDocument/2006/relationships/hyperlink" Target="http://en.wikipedia.org/wiki/United_States_dollar" TargetMode="External"/><Relationship Id="rId5" Type="http://schemas.openxmlformats.org/officeDocument/2006/relationships/hyperlink" Target="http://en.wikipedia.org/wiki/Common_law" TargetMode="External"/><Relationship Id="rId4" Type="http://schemas.openxmlformats.org/officeDocument/2006/relationships/hyperlink" Target="http://en.wikipedia.org/wiki/Lawsuit" TargetMode="External"/><Relationship Id="rId9" Type="http://schemas.openxmlformats.org/officeDocument/2006/relationships/hyperlink" Target="http://en.wikipedia.org/wiki/United_States_federal_courts" TargetMode="External"/></Relationships>
</file>

<file path=ppt/slides/_rels/slide175.xml.rels><?xml version="1.0" encoding="UTF-8" standalone="yes"?>
<Relationships xmlns="http://schemas.openxmlformats.org/package/2006/relationships"><Relationship Id="rId3" Type="http://schemas.openxmlformats.org/officeDocument/2006/relationships/hyperlink" Target="http://en.wikipedia.org/wiki/Eighth_Amendment_to_the_United_States_Constitution" TargetMode="External"/><Relationship Id="rId2" Type="http://schemas.openxmlformats.org/officeDocument/2006/relationships/notesSlide" Target="../notesSlides/notesSlide71.xml"/><Relationship Id="rId1" Type="http://schemas.openxmlformats.org/officeDocument/2006/relationships/slideLayout" Target="../slideLayouts/slideLayout6.xml"/></Relationships>
</file>

<file path=ppt/slides/_rels/slide17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9.xml.rels><?xml version="1.0" encoding="UTF-8" standalone="yes"?>
<Relationships xmlns="http://schemas.openxmlformats.org/package/2006/relationships"><Relationship Id="rId2" Type="http://schemas.openxmlformats.org/officeDocument/2006/relationships/notesSlide" Target="../notesSlides/notesSlide72.xml"/><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0.xml.rels><?xml version="1.0" encoding="UTF-8" standalone="yes"?>
<Relationships xmlns="http://schemas.openxmlformats.org/package/2006/relationships"><Relationship Id="rId2" Type="http://schemas.openxmlformats.org/officeDocument/2006/relationships/hyperlink" Target="http://en.wikipedia.org/wiki/Dred_Scott_v._Sandford" TargetMode="External"/><Relationship Id="rId1" Type="http://schemas.openxmlformats.org/officeDocument/2006/relationships/slideLayout" Target="../slideLayouts/slideLayout6.xml"/></Relationships>
</file>

<file path=ppt/slides/_rels/slide18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5.xml.rels><?xml version="1.0" encoding="UTF-8" standalone="yes"?>
<Relationships xmlns="http://schemas.openxmlformats.org/package/2006/relationships"><Relationship Id="rId3" Type="http://schemas.openxmlformats.org/officeDocument/2006/relationships/hyperlink" Target="http://www.law.umkc.edu/faculty/projects/ftrials/conlaw/incorp.htm" TargetMode="External"/><Relationship Id="rId2" Type="http://schemas.openxmlformats.org/officeDocument/2006/relationships/hyperlink" Target="http://en.wikipedia.org/wiki/Incorporation_of_the_Bill_of_Rights" TargetMode="External"/><Relationship Id="rId1" Type="http://schemas.openxmlformats.org/officeDocument/2006/relationships/slideLayout" Target="../slideLayouts/slideLayout6.xml"/><Relationship Id="rId4" Type="http://schemas.openxmlformats.org/officeDocument/2006/relationships/hyperlink" Target="http://law.jrank.org/pages/7578/Incorporation-Doctrine.html" TargetMode="External"/></Relationships>
</file>

<file path=ppt/slides/_rels/slide186.xml.rels><?xml version="1.0" encoding="UTF-8" standalone="yes"?>
<Relationships xmlns="http://schemas.openxmlformats.org/package/2006/relationships"><Relationship Id="rId2" Type="http://schemas.openxmlformats.org/officeDocument/2006/relationships/hyperlink" Target="http://en.wikipedia.org/wiki/Slaughter-House_Cases" TargetMode="External"/><Relationship Id="rId1" Type="http://schemas.openxmlformats.org/officeDocument/2006/relationships/slideLayout" Target="../slideLayouts/slideLayout6.xml"/></Relationships>
</file>

<file path=ppt/slides/_rels/slide18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8.xml.rels><?xml version="1.0" encoding="UTF-8" standalone="yes"?>
<Relationships xmlns="http://schemas.openxmlformats.org/package/2006/relationships"><Relationship Id="rId2" Type="http://schemas.openxmlformats.org/officeDocument/2006/relationships/hyperlink" Target="http://law.jrank.org/pages/7160/Gitlow-v-New-York.html" TargetMode="External"/><Relationship Id="rId1" Type="http://schemas.openxmlformats.org/officeDocument/2006/relationships/slideLayout" Target="../slideLayouts/slideLayout6.xml"/></Relationships>
</file>

<file path=ppt/slides/_rels/slide189.xml.rels><?xml version="1.0" encoding="UTF-8" standalone="yes"?>
<Relationships xmlns="http://schemas.openxmlformats.org/package/2006/relationships"><Relationship Id="rId2" Type="http://schemas.openxmlformats.org/officeDocument/2006/relationships/hyperlink" Target="http://en.wikipedia.org/wiki/Mapp_v._Ohio" TargetMode="External"/><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2" Type="http://schemas.openxmlformats.org/officeDocument/2006/relationships/hyperlink" Target="http://legal-dictionary.thefreedictionary.com/Due+Process+of+Law" TargetMode="External"/><Relationship Id="rId1" Type="http://schemas.openxmlformats.org/officeDocument/2006/relationships/slideLayout" Target="../slideLayouts/slideLayout6.xml"/></Relationships>
</file>

<file path=ppt/slides/_rels/slide190.xml.rels><?xml version="1.0" encoding="UTF-8" standalone="yes"?>
<Relationships xmlns="http://schemas.openxmlformats.org/package/2006/relationships"><Relationship Id="rId2" Type="http://schemas.openxmlformats.org/officeDocument/2006/relationships/hyperlink" Target="http://en.wikipedia.org/wiki/McDonald_v._Chicago" TargetMode="External"/><Relationship Id="rId1" Type="http://schemas.openxmlformats.org/officeDocument/2006/relationships/slideLayout" Target="../slideLayouts/slideLayout6.xml"/></Relationships>
</file>

<file path=ppt/slides/_rels/slide19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4.xml.rels><?xml version="1.0" encoding="UTF-8" standalone="yes"?>
<Relationships xmlns="http://schemas.openxmlformats.org/package/2006/relationships"><Relationship Id="rId3" Type="http://schemas.openxmlformats.org/officeDocument/2006/relationships/hyperlink" Target="http://www.statutes.legis.state.tx.us/SOTWDocs/CN/htm/CN.1.htm" TargetMode="External"/><Relationship Id="rId2" Type="http://schemas.openxmlformats.org/officeDocument/2006/relationships/notesSlide" Target="../notesSlides/notesSlide73.xml"/><Relationship Id="rId1" Type="http://schemas.openxmlformats.org/officeDocument/2006/relationships/slideLayout" Target="../slideLayouts/slideLayout6.xml"/></Relationships>
</file>

<file path=ppt/slides/_rels/slide195.xml.rels><?xml version="1.0" encoding="UTF-8" standalone="yes"?>
<Relationships xmlns="http://schemas.openxmlformats.org/package/2006/relationships"><Relationship Id="rId2" Type="http://schemas.openxmlformats.org/officeDocument/2006/relationships/notesSlide" Target="../notesSlides/notesSlide74.xml"/><Relationship Id="rId1" Type="http://schemas.openxmlformats.org/officeDocument/2006/relationships/slideLayout" Target="../slideLayouts/slideLayout6.xml"/></Relationships>
</file>

<file path=ppt/slides/_rels/slide19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7.xml.rels><?xml version="1.0" encoding="UTF-8" standalone="yes"?>
<Relationships xmlns="http://schemas.openxmlformats.org/package/2006/relationships"><Relationship Id="rId2" Type="http://schemas.openxmlformats.org/officeDocument/2006/relationships/notesSlide" Target="../notesSlides/notesSlide75.xml"/><Relationship Id="rId1" Type="http://schemas.openxmlformats.org/officeDocument/2006/relationships/slideLayout" Target="../slideLayouts/slideLayout6.xml"/></Relationships>
</file>

<file path=ppt/slides/_rels/slide19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3" Type="http://schemas.openxmlformats.org/officeDocument/2006/relationships/hyperlink" Target="http://dictionary.reference.com/browse/civil+liberties" TargetMode="External"/><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6.xml.rels><?xml version="1.0" encoding="UTF-8" standalone="yes"?>
<Relationships xmlns="http://schemas.openxmlformats.org/package/2006/relationships"><Relationship Id="rId2" Type="http://schemas.openxmlformats.org/officeDocument/2006/relationships/notesSlide" Target="../notesSlides/notesSlide76.xml"/><Relationship Id="rId1" Type="http://schemas.openxmlformats.org/officeDocument/2006/relationships/slideLayout" Target="../slideLayouts/slideLayout6.xml"/></Relationships>
</file>

<file path=ppt/slides/_rels/slide207.xml.rels><?xml version="1.0" encoding="UTF-8" standalone="yes"?>
<Relationships xmlns="http://schemas.openxmlformats.org/package/2006/relationships"><Relationship Id="rId2" Type="http://schemas.openxmlformats.org/officeDocument/2006/relationships/notesSlide" Target="../notesSlides/notesSlide77.xml"/><Relationship Id="rId1" Type="http://schemas.openxmlformats.org/officeDocument/2006/relationships/slideLayout" Target="../slideLayouts/slideLayout6.xml"/></Relationships>
</file>

<file path=ppt/slides/_rels/slide20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9.xml.rels><?xml version="1.0" encoding="UTF-8" standalone="yes"?>
<Relationships xmlns="http://schemas.openxmlformats.org/package/2006/relationships"><Relationship Id="rId2" Type="http://schemas.openxmlformats.org/officeDocument/2006/relationships/notesSlide" Target="../notesSlides/notesSlide78.xml"/><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3" Type="http://schemas.openxmlformats.org/officeDocument/2006/relationships/hyperlink" Target="http://www.statutes.legis.state.tx.us/SOTWDocs/CN/htm/CN.1.htm" TargetMode="External"/><Relationship Id="rId2" Type="http://schemas.openxmlformats.org/officeDocument/2006/relationships/hyperlink" Target="http://avalon.law.yale.edu/18th_century/rights1.asp" TargetMode="External"/><Relationship Id="rId1" Type="http://schemas.openxmlformats.org/officeDocument/2006/relationships/slideLayout" Target="../slideLayouts/slideLayout6.xml"/></Relationships>
</file>

<file path=ppt/slides/_rels/slide2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11.xml.rels><?xml version="1.0" encoding="UTF-8" standalone="yes"?>
<Relationships xmlns="http://schemas.openxmlformats.org/package/2006/relationships"><Relationship Id="rId3" Type="http://schemas.openxmlformats.org/officeDocument/2006/relationships/hyperlink" Target="http://en.wikipedia.org/wiki/Kelo_v._City_of_New_London" TargetMode="External"/><Relationship Id="rId2" Type="http://schemas.openxmlformats.org/officeDocument/2006/relationships/notesSlide" Target="../notesSlides/notesSlide79.xml"/><Relationship Id="rId1" Type="http://schemas.openxmlformats.org/officeDocument/2006/relationships/slideLayout" Target="../slideLayouts/slideLayout6.xml"/></Relationships>
</file>

<file path=ppt/slides/_rels/slide212.xml.rels><?xml version="1.0" encoding="UTF-8" standalone="yes"?>
<Relationships xmlns="http://schemas.openxmlformats.org/package/2006/relationships"><Relationship Id="rId2" Type="http://schemas.openxmlformats.org/officeDocument/2006/relationships/notesSlide" Target="../notesSlides/notesSlide80.xml"/><Relationship Id="rId1" Type="http://schemas.openxmlformats.org/officeDocument/2006/relationships/slideLayout" Target="../slideLayouts/slideLayout6.xml"/></Relationships>
</file>

<file path=ppt/slides/_rels/slide2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14.xml.rels><?xml version="1.0" encoding="UTF-8" standalone="yes"?>
<Relationships xmlns="http://schemas.openxmlformats.org/package/2006/relationships"><Relationship Id="rId2" Type="http://schemas.openxmlformats.org/officeDocument/2006/relationships/notesSlide" Target="../notesSlides/notesSlide81.xml"/><Relationship Id="rId1" Type="http://schemas.openxmlformats.org/officeDocument/2006/relationships/slideLayout" Target="../slideLayouts/slideLayout6.xml"/></Relationships>
</file>

<file path=ppt/slides/_rels/slide2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16.xml.rels><?xml version="1.0" encoding="UTF-8" standalone="yes"?>
<Relationships xmlns="http://schemas.openxmlformats.org/package/2006/relationships"><Relationship Id="rId2" Type="http://schemas.openxmlformats.org/officeDocument/2006/relationships/notesSlide" Target="../notesSlides/notesSlide82.xml"/><Relationship Id="rId1" Type="http://schemas.openxmlformats.org/officeDocument/2006/relationships/slideLayout" Target="../slideLayouts/slideLayout6.xml"/></Relationships>
</file>

<file path=ppt/slides/_rels/slide217.xml.rels><?xml version="1.0" encoding="UTF-8" standalone="yes"?>
<Relationships xmlns="http://schemas.openxmlformats.org/package/2006/relationships"><Relationship Id="rId2" Type="http://schemas.openxmlformats.org/officeDocument/2006/relationships/notesSlide" Target="../notesSlides/notesSlide83.xml"/><Relationship Id="rId1" Type="http://schemas.openxmlformats.org/officeDocument/2006/relationships/slideLayout" Target="../slideLayouts/slideLayout6.xml"/></Relationships>
</file>

<file path=ppt/slides/_rels/slide218.xml.rels><?xml version="1.0" encoding="UTF-8" standalone="yes"?>
<Relationships xmlns="http://schemas.openxmlformats.org/package/2006/relationships"><Relationship Id="rId2" Type="http://schemas.openxmlformats.org/officeDocument/2006/relationships/notesSlide" Target="../notesSlides/notesSlide84.xml"/><Relationship Id="rId1" Type="http://schemas.openxmlformats.org/officeDocument/2006/relationships/slideLayout" Target="../slideLayouts/slideLayout6.xml"/></Relationships>
</file>

<file path=ppt/slides/_rels/slide219.xml.rels><?xml version="1.0" encoding="UTF-8" standalone="yes"?>
<Relationships xmlns="http://schemas.openxmlformats.org/package/2006/relationships"><Relationship Id="rId2" Type="http://schemas.openxmlformats.org/officeDocument/2006/relationships/notesSlide" Target="../notesSlides/notesSlide85.xml"/><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1.xml.rels><?xml version="1.0" encoding="UTF-8" standalone="yes"?>
<Relationships xmlns="http://schemas.openxmlformats.org/package/2006/relationships"><Relationship Id="rId2" Type="http://schemas.openxmlformats.org/officeDocument/2006/relationships/notesSlide" Target="../notesSlides/notesSlide86.xml"/><Relationship Id="rId1" Type="http://schemas.openxmlformats.org/officeDocument/2006/relationships/slideLayout" Target="../slideLayouts/slideLayout6.xml"/></Relationships>
</file>

<file path=ppt/slides/_rels/slide222.xml.rels><?xml version="1.0" encoding="UTF-8" standalone="yes"?>
<Relationships xmlns="http://schemas.openxmlformats.org/package/2006/relationships"><Relationship Id="rId2" Type="http://schemas.openxmlformats.org/officeDocument/2006/relationships/notesSlide" Target="../notesSlides/notesSlide87.xml"/><Relationship Id="rId1" Type="http://schemas.openxmlformats.org/officeDocument/2006/relationships/slideLayout" Target="../slideLayouts/slideLayout6.xml"/></Relationships>
</file>

<file path=ppt/slides/_rels/slide2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4.xml.rels><?xml version="1.0" encoding="UTF-8" standalone="yes"?>
<Relationships xmlns="http://schemas.openxmlformats.org/package/2006/relationships"><Relationship Id="rId2" Type="http://schemas.openxmlformats.org/officeDocument/2006/relationships/hyperlink" Target="http://caselaw.lp.findlaw.com/data/constitution/amendment01/01.html#2" TargetMode="External"/><Relationship Id="rId1" Type="http://schemas.openxmlformats.org/officeDocument/2006/relationships/slideLayout" Target="../slideLayouts/slideLayout6.xml"/></Relationships>
</file>

<file path=ppt/slides/_rels/slide225.xml.rels><?xml version="1.0" encoding="UTF-8" standalone="yes"?>
<Relationships xmlns="http://schemas.openxmlformats.org/package/2006/relationships"><Relationship Id="rId3" Type="http://schemas.openxmlformats.org/officeDocument/2006/relationships/hyperlink" Target="http://www.usconstitution.net/jeffwall.html" TargetMode="External"/><Relationship Id="rId2" Type="http://schemas.openxmlformats.org/officeDocument/2006/relationships/hyperlink" Target="http://candst.tripod.com/tnppage/baptist.htm" TargetMode="External"/><Relationship Id="rId1" Type="http://schemas.openxmlformats.org/officeDocument/2006/relationships/slideLayout" Target="../slideLayouts/slideLayout6.xml"/></Relationships>
</file>

<file path=ppt/slides/_rels/slide22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8.xml.rels><?xml version="1.0" encoding="UTF-8" standalone="yes"?>
<Relationships xmlns="http://schemas.openxmlformats.org/package/2006/relationships"><Relationship Id="rId3" Type="http://schemas.openxmlformats.org/officeDocument/2006/relationships/hyperlink" Target="http://law2.umkc.edu/faculty/projects/ftrials/conlaw/estabinto.htm" TargetMode="External"/><Relationship Id="rId2" Type="http://schemas.openxmlformats.org/officeDocument/2006/relationships/hyperlink" Target="http://en.wikipedia.org/wiki/Establishment_Clause_of_the_First_Amendment" TargetMode="External"/><Relationship Id="rId1" Type="http://schemas.openxmlformats.org/officeDocument/2006/relationships/slideLayout" Target="../slideLayouts/slideLayout6.xml"/><Relationship Id="rId6" Type="http://schemas.openxmlformats.org/officeDocument/2006/relationships/hyperlink" Target="http://caselaw.lp.findlaw.com/data/constitution/amendment01/02.html" TargetMode="External"/><Relationship Id="rId5" Type="http://schemas.openxmlformats.org/officeDocument/2006/relationships/hyperlink" Target="http://press-pubs.uchicago.edu/founders/tocs/amendI_religion.html" TargetMode="External"/><Relationship Id="rId4" Type="http://schemas.openxmlformats.org/officeDocument/2006/relationships/hyperlink" Target="http://www.firstamendmentcenter.org/rel_liberty/establishment/index.aspx" TargetMode="External"/></Relationships>
</file>

<file path=ppt/slides/_rels/slide22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3.xml.rels><?xml version="1.0" encoding="UTF-8" standalone="yes"?>
<Relationships xmlns="http://schemas.openxmlformats.org/package/2006/relationships"><Relationship Id="rId2" Type="http://schemas.openxmlformats.org/officeDocument/2006/relationships/hyperlink" Target="http://en.wikipedia.org/wiki/United_States_Bill_of_Rights#Early_sentiments_favoring_expanding_the_Bill_of_Rights" TargetMode="External"/><Relationship Id="rId1" Type="http://schemas.openxmlformats.org/officeDocument/2006/relationships/slideLayout" Target="../slideLayouts/slideLayout6.xml"/></Relationships>
</file>

<file path=ppt/slides/_rels/slide23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3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32.xml.rels><?xml version="1.0" encoding="UTF-8" standalone="yes"?>
<Relationships xmlns="http://schemas.openxmlformats.org/package/2006/relationships"><Relationship Id="rId3" Type="http://schemas.openxmlformats.org/officeDocument/2006/relationships/hyperlink" Target="http://en.wikipedia.org/wiki/Establishment_Clause_of_the_First_Amendment" TargetMode="External"/><Relationship Id="rId2" Type="http://schemas.openxmlformats.org/officeDocument/2006/relationships/hyperlink" Target="http://en.wikipedia.org/wiki/Engel_v._Vitale" TargetMode="External"/><Relationship Id="rId1" Type="http://schemas.openxmlformats.org/officeDocument/2006/relationships/slideLayout" Target="../slideLayouts/slideLayout6.xml"/></Relationships>
</file>

<file path=ppt/slides/_rels/slide233.xml.rels><?xml version="1.0" encoding="UTF-8" standalone="yes"?>
<Relationships xmlns="http://schemas.openxmlformats.org/package/2006/relationships"><Relationship Id="rId2" Type="http://schemas.openxmlformats.org/officeDocument/2006/relationships/hyperlink" Target="http://en.wikipedia.org/wiki/Lemon_v._Kurtzman" TargetMode="External"/><Relationship Id="rId1" Type="http://schemas.openxmlformats.org/officeDocument/2006/relationships/slideLayout" Target="../slideLayouts/slideLayout6.xml"/></Relationships>
</file>

<file path=ppt/slides/_rels/slide234.xml.rels><?xml version="1.0" encoding="UTF-8" standalone="yes"?>
<Relationships xmlns="http://schemas.openxmlformats.org/package/2006/relationships"><Relationship Id="rId2" Type="http://schemas.openxmlformats.org/officeDocument/2006/relationships/hyperlink" Target="http://en.wikipedia.org/wiki/Marsh_v._Chambers" TargetMode="External"/><Relationship Id="rId1" Type="http://schemas.openxmlformats.org/officeDocument/2006/relationships/slideLayout" Target="../slideLayouts/slideLayout6.xml"/></Relationships>
</file>

<file path=ppt/slides/_rels/slide235.xml.rels><?xml version="1.0" encoding="UTF-8" standalone="yes"?>
<Relationships xmlns="http://schemas.openxmlformats.org/package/2006/relationships"><Relationship Id="rId2" Type="http://schemas.openxmlformats.org/officeDocument/2006/relationships/hyperlink" Target="http://en.wikipedia.org/wiki/Van_Orden_v._Perry" TargetMode="External"/><Relationship Id="rId1" Type="http://schemas.openxmlformats.org/officeDocument/2006/relationships/slideLayout" Target="../slideLayouts/slideLayout6.xml"/></Relationships>
</file>

<file path=ppt/slides/_rels/slide236.xml.rels><?xml version="1.0" encoding="UTF-8" standalone="yes"?>
<Relationships xmlns="http://schemas.openxmlformats.org/package/2006/relationships"><Relationship Id="rId2" Type="http://schemas.openxmlformats.org/officeDocument/2006/relationships/hyperlink" Target="http://en.wikipedia.org/wiki/Kitzmiller_v._Dover_Area_School_District" TargetMode="External"/><Relationship Id="rId1" Type="http://schemas.openxmlformats.org/officeDocument/2006/relationships/slideLayout" Target="../slideLayouts/slideLayout6.xml"/></Relationships>
</file>

<file path=ppt/slides/_rels/slide23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3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39.xml.rels><?xml version="1.0" encoding="UTF-8" standalone="yes"?>
<Relationships xmlns="http://schemas.openxmlformats.org/package/2006/relationships"><Relationship Id="rId3" Type="http://schemas.openxmlformats.org/officeDocument/2006/relationships/hyperlink" Target="http://law2.umkc.edu/faculty/projects/ftrials/conlaw/freeexercise.htm" TargetMode="External"/><Relationship Id="rId2" Type="http://schemas.openxmlformats.org/officeDocument/2006/relationships/hyperlink" Target="http://en.wikipedia.org/wiki/Free_Exercise_Clause_of_the_First_Amendment" TargetMode="External"/><Relationship Id="rId1" Type="http://schemas.openxmlformats.org/officeDocument/2006/relationships/slideLayout" Target="../slideLayouts/slideLayout6.xml"/><Relationship Id="rId5" Type="http://schemas.openxmlformats.org/officeDocument/2006/relationships/hyperlink" Target="http://caselaw.lp.findlaw.com/data/constitution/amendment01/05.html" TargetMode="External"/><Relationship Id="rId4" Type="http://schemas.openxmlformats.org/officeDocument/2006/relationships/hyperlink" Target="http://www.firstamendmentcenter.org/rel_liberty/free_exercise/index.aspx" TargetMode="Externa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3.xml.rels><?xml version="1.0" encoding="UTF-8" standalone="yes"?>
<Relationships xmlns="http://schemas.openxmlformats.org/package/2006/relationships"><Relationship Id="rId2" Type="http://schemas.openxmlformats.org/officeDocument/2006/relationships/hyperlink" Target="http://en.wikipedia.org/wiki/Reynolds_v._United_States" TargetMode="External"/><Relationship Id="rId1" Type="http://schemas.openxmlformats.org/officeDocument/2006/relationships/slideLayout" Target="../slideLayouts/slideLayout6.xml"/></Relationships>
</file>

<file path=ppt/slides/_rels/slide244.xml.rels><?xml version="1.0" encoding="UTF-8" standalone="yes"?>
<Relationships xmlns="http://schemas.openxmlformats.org/package/2006/relationships"><Relationship Id="rId3" Type="http://schemas.openxmlformats.org/officeDocument/2006/relationships/hyperlink" Target="http://en.wikipedia.org/wiki/Free_Exercise_Clause" TargetMode="External"/><Relationship Id="rId2" Type="http://schemas.openxmlformats.org/officeDocument/2006/relationships/hyperlink" Target="http://en.wikipedia.org/wiki/Employment_Division_v._Smith" TargetMode="External"/><Relationship Id="rId1" Type="http://schemas.openxmlformats.org/officeDocument/2006/relationships/slideLayout" Target="../slideLayouts/slideLayout6.xml"/><Relationship Id="rId4" Type="http://schemas.openxmlformats.org/officeDocument/2006/relationships/hyperlink" Target="http://en.wikipedia.org/wiki/First_Amendment_to_the_United_States_Constitution" TargetMode="External"/></Relationships>
</file>

<file path=ppt/slides/_rels/slide245.xml.rels><?xml version="1.0" encoding="UTF-8" standalone="yes"?>
<Relationships xmlns="http://schemas.openxmlformats.org/package/2006/relationships"><Relationship Id="rId3" Type="http://schemas.openxmlformats.org/officeDocument/2006/relationships/hyperlink" Target="http://en.wikipedia.org/wiki/Ritual_slaughter" TargetMode="External"/><Relationship Id="rId2" Type="http://schemas.openxmlformats.org/officeDocument/2006/relationships/hyperlink" Target="http://en.wikipedia.org/wiki/Church_of_Lukumi_Babalu_Aye_v._City_of_Hialeah" TargetMode="External"/><Relationship Id="rId1" Type="http://schemas.openxmlformats.org/officeDocument/2006/relationships/slideLayout" Target="../slideLayouts/slideLayout6.xml"/></Relationships>
</file>

<file path=ppt/slides/_rels/slide24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5.xml.rels><?xml version="1.0" encoding="UTF-8" standalone="yes"?>
<Relationships xmlns="http://schemas.openxmlformats.org/package/2006/relationships"><Relationship Id="rId2" Type="http://schemas.openxmlformats.org/officeDocument/2006/relationships/hyperlink" Target="http://en.wikipedia.org/wiki/United_States_Bill_of_Rights" TargetMode="External"/><Relationship Id="rId1" Type="http://schemas.openxmlformats.org/officeDocument/2006/relationships/slideLayout" Target="../slideLayouts/slideLayout6.xml"/></Relationships>
</file>

<file path=ppt/slides/_rels/slide26.xml.rels><?xml version="1.0" encoding="UTF-8" standalone="yes"?>
<Relationships xmlns="http://schemas.openxmlformats.org/package/2006/relationships"><Relationship Id="rId3" Type="http://schemas.openxmlformats.org/officeDocument/2006/relationships/hyperlink" Target="http://en.wikipedia.org/wiki/United_States_Bill_of_Rights" TargetMode="External"/><Relationship Id="rId2" Type="http://schemas.openxmlformats.org/officeDocument/2006/relationships/hyperlink" Target="http://law2.umkc.edu/faculty/projects/ftrials/conlaw/billofrightsintro.html" TargetMode="External"/><Relationship Id="rId1" Type="http://schemas.openxmlformats.org/officeDocument/2006/relationships/slideLayout" Target="../slideLayouts/slideLayout6.xml"/><Relationship Id="rId4" Type="http://schemas.openxmlformats.org/officeDocument/2006/relationships/hyperlink" Target="http://www.apsanet.org/imgtest/JamesMadison.pdf" TargetMode="Externa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8.xml.rels><?xml version="1.0" encoding="UTF-8" standalone="yes"?>
<Relationships xmlns="http://schemas.openxmlformats.org/package/2006/relationships"><Relationship Id="rId2" Type="http://schemas.openxmlformats.org/officeDocument/2006/relationships/hyperlink" Target="http://en.wikipedia.org/wiki/Brown_v._Entertainment_Merchants_Association" TargetMode="External"/><Relationship Id="rId1" Type="http://schemas.openxmlformats.org/officeDocument/2006/relationships/slideLayout" Target="../slideLayouts/slideLayout6.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6.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6.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8.xml.rels><?xml version="1.0" encoding="UTF-8" standalone="yes"?>
<Relationships xmlns="http://schemas.openxmlformats.org/package/2006/relationships"><Relationship Id="rId3" Type="http://schemas.openxmlformats.org/officeDocument/2006/relationships/hyperlink" Target="http://www.usconstitution.net/madisonbor.html" TargetMode="External"/><Relationship Id="rId2" Type="http://schemas.openxmlformats.org/officeDocument/2006/relationships/hyperlink" Target="http://en.wikipedia.org/wiki/United_States_Bill_of_Rights#Madison.27s_preemptive_proposal" TargetMode="External"/><Relationship Id="rId1" Type="http://schemas.openxmlformats.org/officeDocument/2006/relationships/slideLayout" Target="../slideLayouts/slideLayout6.xml"/></Relationships>
</file>

<file path=ppt/slides/_rels/slide39.xml.rels><?xml version="1.0" encoding="UTF-8" standalone="yes"?>
<Relationships xmlns="http://schemas.openxmlformats.org/package/2006/relationships"><Relationship Id="rId3" Type="http://schemas.openxmlformats.org/officeDocument/2006/relationships/hyperlink" Target="http://www.constitution.org/fed/federa84.htm" TargetMode="External"/><Relationship Id="rId2" Type="http://schemas.openxmlformats.org/officeDocument/2006/relationships/notesSlide" Target="../notesSlides/notesSlide8.xml"/><Relationship Id="rId1" Type="http://schemas.openxmlformats.org/officeDocument/2006/relationships/slideLayout" Target="../slideLayouts/slideLayout6.xml"/><Relationship Id="rId4" Type="http://schemas.openxmlformats.org/officeDocument/2006/relationships/hyperlink" Target="http://en.wikipedia.org/wiki/Federalist_No._84"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0.xml.rels><?xml version="1.0" encoding="UTF-8" standalone="yes"?>
<Relationships xmlns="http://schemas.openxmlformats.org/package/2006/relationships"><Relationship Id="rId3" Type="http://schemas.openxmlformats.org/officeDocument/2006/relationships/hyperlink" Target="http://www.wepin.com/articles/afp/afp84.html" TargetMode="External"/><Relationship Id="rId2" Type="http://schemas.openxmlformats.org/officeDocument/2006/relationships/hyperlink" Target="http://avalon.law.yale.edu/18th_century/fed84.asp" TargetMode="External"/><Relationship Id="rId1" Type="http://schemas.openxmlformats.org/officeDocument/2006/relationships/slideLayout" Target="../slideLayouts/slideLayout6.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6.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6.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6.xml.rels><?xml version="1.0" encoding="UTF-8" standalone="yes"?>
<Relationships xmlns="http://schemas.openxmlformats.org/package/2006/relationships"><Relationship Id="rId3" Type="http://schemas.openxmlformats.org/officeDocument/2006/relationships/hyperlink" Target="http://studyourhistory.com/studies/2-good-reading/pamphlets-constitution-united-states" TargetMode="External"/><Relationship Id="rId2" Type="http://schemas.openxmlformats.org/officeDocument/2006/relationships/notesSlide" Target="../notesSlides/notesSlide12.xml"/><Relationship Id="rId1" Type="http://schemas.openxmlformats.org/officeDocument/2006/relationships/slideLayout" Target="../slideLayouts/slideLayout6.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6.xml"/></Relationships>
</file>

<file path=ppt/slides/_rels/slide48.xml.rels><?xml version="1.0" encoding="UTF-8" standalone="yes"?>
<Relationships xmlns="http://schemas.openxmlformats.org/package/2006/relationships"><Relationship Id="rId3" Type="http://schemas.openxmlformats.org/officeDocument/2006/relationships/hyperlink" Target="http://en.wikipedia.org/wiki/Freedom_of_movement" TargetMode="External"/><Relationship Id="rId2" Type="http://schemas.openxmlformats.org/officeDocument/2006/relationships/hyperlink" Target="http://law2.umkc.edu/faculty/projects/ftrials/conlaw/rightofprivacy.html" TargetMode="External"/><Relationship Id="rId1" Type="http://schemas.openxmlformats.org/officeDocument/2006/relationships/slideLayout" Target="../slideLayouts/slideLayout6.xml"/><Relationship Id="rId6" Type="http://schemas.openxmlformats.org/officeDocument/2006/relationships/hyperlink" Target="http://www.usconstitution.net/constnot.html#vote" TargetMode="External"/><Relationship Id="rId5" Type="http://schemas.openxmlformats.org/officeDocument/2006/relationships/hyperlink" Target="http://en.wikipedia.org/wiki/Right_to_property" TargetMode="External"/><Relationship Id="rId4" Type="http://schemas.openxmlformats.org/officeDocument/2006/relationships/hyperlink" Target="http://en.wikipedia.org/wiki/Freedom_of_contract" TargetMode="External"/></Relationships>
</file>

<file path=ppt/slides/_rels/slide49.xml.rels><?xml version="1.0" encoding="UTF-8" standalone="yes"?>
<Relationships xmlns="http://schemas.openxmlformats.org/package/2006/relationships"><Relationship Id="rId2" Type="http://schemas.openxmlformats.org/officeDocument/2006/relationships/hyperlink" Target="http://www.usconstitution.net/constnot.html" TargetMode="Externa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0.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6.xml"/></Relationships>
</file>

<file path=ppt/slides/_rels/slide51.xml.rels><?xml version="1.0" encoding="UTF-8" standalone="yes"?>
<Relationships xmlns="http://schemas.openxmlformats.org/package/2006/relationships"><Relationship Id="rId3" Type="http://schemas.openxmlformats.org/officeDocument/2006/relationships/hyperlink" Target="http://en.wikipedia.org/wiki/Lawrence_v._Texas" TargetMode="External"/><Relationship Id="rId2" Type="http://schemas.openxmlformats.org/officeDocument/2006/relationships/notesSlide" Target="../notesSlides/notesSlide15.xml"/><Relationship Id="rId1" Type="http://schemas.openxmlformats.org/officeDocument/2006/relationships/slideLayout" Target="../slideLayouts/slideLayout6.xml"/></Relationships>
</file>

<file path=ppt/slides/_rels/slide52.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6.xml"/></Relationships>
</file>

<file path=ppt/slides/_rels/slide53.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6.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7.xml.rels><?xml version="1.0" encoding="UTF-8" standalone="yes"?>
<Relationships xmlns="http://schemas.openxmlformats.org/package/2006/relationships"><Relationship Id="rId2" Type="http://schemas.openxmlformats.org/officeDocument/2006/relationships/hyperlink" Target="http://teachingamericanhistory.org/convention/debates/0820.html" TargetMode="External"/><Relationship Id="rId1" Type="http://schemas.openxmlformats.org/officeDocument/2006/relationships/slideLayout" Target="../slideLayouts/slideLayout6.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3" Type="http://schemas.openxmlformats.org/officeDocument/2006/relationships/hyperlink" Target="http://theweakerparty.blogspot.com/search/label/civil%20liberties" TargetMode="External"/><Relationship Id="rId7" Type="http://schemas.openxmlformats.org/officeDocument/2006/relationships/hyperlink" Target="http://theweakerparty.blogspot.com/search/label/procedural%20liberty" TargetMode="External"/><Relationship Id="rId2" Type="http://schemas.openxmlformats.org/officeDocument/2006/relationships/hyperlink" Target="http://theweakerparty.blogspot.com/search/label/bill%20of%20rights" TargetMode="External"/><Relationship Id="rId1" Type="http://schemas.openxmlformats.org/officeDocument/2006/relationships/slideLayout" Target="../slideLayouts/slideLayout6.xml"/><Relationship Id="rId6" Type="http://schemas.openxmlformats.org/officeDocument/2006/relationships/hyperlink" Target="http://theweakerparty.blogspot.com/search/label/free%20exercise%20of%20religion" TargetMode="External"/><Relationship Id="rId5" Type="http://schemas.openxmlformats.org/officeDocument/2006/relationships/hyperlink" Target="http://theweakerparty.blogspot.com/search/label/First%20Amendment" TargetMode="External"/><Relationship Id="rId4" Type="http://schemas.openxmlformats.org/officeDocument/2006/relationships/hyperlink" Target="http://theweakerparty.blogspot.com/search/label/establishment%20clause" TargetMode="Externa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2.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6.xml"/></Relationships>
</file>

<file path=ppt/slides/_rels/slide63.xml.rels><?xml version="1.0" encoding="UTF-8" standalone="yes"?>
<Relationships xmlns="http://schemas.openxmlformats.org/package/2006/relationships"><Relationship Id="rId3" Type="http://schemas.openxmlformats.org/officeDocument/2006/relationships/hyperlink" Target="http://en.wikipedia.org/wiki/Charter_of_Liberties" TargetMode="External"/><Relationship Id="rId2" Type="http://schemas.openxmlformats.org/officeDocument/2006/relationships/notesSlide" Target="../notesSlides/notesSlide19.xml"/><Relationship Id="rId1" Type="http://schemas.openxmlformats.org/officeDocument/2006/relationships/slideLayout" Target="../slideLayouts/slideLayout6.xml"/><Relationship Id="rId6" Type="http://schemas.openxmlformats.org/officeDocument/2006/relationships/hyperlink" Target="http://en.wikipedia.org/wiki/Bill_of_Rights_1689" TargetMode="External"/><Relationship Id="rId5" Type="http://schemas.openxmlformats.org/officeDocument/2006/relationships/hyperlink" Target="http://en.wikipedia.org/wiki/Petition_of_Right" TargetMode="External"/><Relationship Id="rId4" Type="http://schemas.openxmlformats.org/officeDocument/2006/relationships/hyperlink" Target="http://en.wikipedia.org/wiki/Magna_Carta" TargetMode="External"/></Relationships>
</file>

<file path=ppt/slides/_rels/slide64.xml.rels><?xml version="1.0" encoding="UTF-8" standalone="yes"?>
<Relationships xmlns="http://schemas.openxmlformats.org/package/2006/relationships"><Relationship Id="rId2" Type="http://schemas.openxmlformats.org/officeDocument/2006/relationships/hyperlink" Target="http://en.wikipedia.org/wiki/Charter_of_Liberties" TargetMode="External"/><Relationship Id="rId1" Type="http://schemas.openxmlformats.org/officeDocument/2006/relationships/slideLayout" Target="../slideLayouts/slideLayout6.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6.xml.rels><?xml version="1.0" encoding="UTF-8" standalone="yes"?>
<Relationships xmlns="http://schemas.openxmlformats.org/package/2006/relationships"><Relationship Id="rId2" Type="http://schemas.openxmlformats.org/officeDocument/2006/relationships/hyperlink" Target="http://en.wikipedia.org/wiki/Magna_Carta" TargetMode="External"/><Relationship Id="rId1" Type="http://schemas.openxmlformats.org/officeDocument/2006/relationships/slideLayout" Target="../slideLayouts/slideLayout6.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1.xml.rels><?xml version="1.0" encoding="UTF-8" standalone="yes"?>
<Relationships xmlns="http://schemas.openxmlformats.org/package/2006/relationships"><Relationship Id="rId2" Type="http://schemas.openxmlformats.org/officeDocument/2006/relationships/hyperlink" Target="http://avalon.law.yale.edu/medieval/magnadef.asp" TargetMode="External"/><Relationship Id="rId1" Type="http://schemas.openxmlformats.org/officeDocument/2006/relationships/slideLayout" Target="../slideLayouts/slideLayout6.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5.xml.rels><?xml version="1.0" encoding="UTF-8" standalone="yes"?>
<Relationships xmlns="http://schemas.openxmlformats.org/package/2006/relationships"><Relationship Id="rId2" Type="http://schemas.openxmlformats.org/officeDocument/2006/relationships/hyperlink" Target="http://en.wikipedia.org/wiki/Petition_of_Right" TargetMode="External"/><Relationship Id="rId1" Type="http://schemas.openxmlformats.org/officeDocument/2006/relationships/slideLayout" Target="../slideLayouts/slideLayout6.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7.xml.rels><?xml version="1.0" encoding="UTF-8" standalone="yes"?>
<Relationships xmlns="http://schemas.openxmlformats.org/package/2006/relationships"><Relationship Id="rId2" Type="http://schemas.openxmlformats.org/officeDocument/2006/relationships/hyperlink" Target="http://en.wikipedia.org/wiki/Edward_Coke" TargetMode="External"/><Relationship Id="rId1" Type="http://schemas.openxmlformats.org/officeDocument/2006/relationships/slideLayout" Target="../slideLayouts/slideLayout6.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9.xml.rels><?xml version="1.0" encoding="UTF-8" standalone="yes"?>
<Relationships xmlns="http://schemas.openxmlformats.org/package/2006/relationships"><Relationship Id="rId2" Type="http://schemas.openxmlformats.org/officeDocument/2006/relationships/hyperlink" Target="http://en.wikipedia.org/wiki/Bill_of_Rights_1689" TargetMode="External"/><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3" Type="http://schemas.openxmlformats.org/officeDocument/2006/relationships/hyperlink" Target="http://www.aclu.org/blog/organization-news-and-highlights/week-civil-liberties-18" TargetMode="External"/><Relationship Id="rId2" Type="http://schemas.openxmlformats.org/officeDocument/2006/relationships/hyperlink" Target="http://civilliberty.about.com/" TargetMode="External"/><Relationship Id="rId1" Type="http://schemas.openxmlformats.org/officeDocument/2006/relationships/slideLayout" Target="../slideLayouts/slideLayout6.xml"/><Relationship Id="rId6" Type="http://schemas.openxmlformats.org/officeDocument/2006/relationships/hyperlink" Target="http://en.wikipedia.org/wiki/Civil_liberties" TargetMode="External"/><Relationship Id="rId5" Type="http://schemas.openxmlformats.org/officeDocument/2006/relationships/hyperlink" Target="http://www.econlib.org/library/LFBooks/Hume/hmMPL12.html" TargetMode="External"/><Relationship Id="rId4" Type="http://schemas.openxmlformats.org/officeDocument/2006/relationships/hyperlink" Target="http://www.cato.org/civil-liberties" TargetMode="Externa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4.xml.rels><?xml version="1.0" encoding="UTF-8" standalone="yes"?>
<Relationships xmlns="http://schemas.openxmlformats.org/package/2006/relationships"><Relationship Id="rId3" Type="http://schemas.openxmlformats.org/officeDocument/2006/relationships/hyperlink" Target="http://en.wikipedia.org/wiki/United_States_Declaration_of_Independence" TargetMode="External"/><Relationship Id="rId2" Type="http://schemas.openxmlformats.org/officeDocument/2006/relationships/notesSlide" Target="../notesSlides/notesSlide20.xml"/><Relationship Id="rId1" Type="http://schemas.openxmlformats.org/officeDocument/2006/relationships/slideLayout" Target="../slideLayouts/slideLayout6.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7.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6.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2" Type="http://schemas.openxmlformats.org/officeDocument/2006/relationships/hyperlink" Target="http://public.findlaw.com/civil-rights/civil-rights-basics/civil-rights-vs-liberties.html" TargetMode="External"/><Relationship Id="rId1" Type="http://schemas.openxmlformats.org/officeDocument/2006/relationships/slideLayout" Target="../slideLayouts/slideLayout6.xml"/></Relationships>
</file>

<file path=ppt/slides/_rels/slide9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1.xml.rels><?xml version="1.0" encoding="UTF-8" standalone="yes"?>
<Relationships xmlns="http://schemas.openxmlformats.org/package/2006/relationships"><Relationship Id="rId3" Type="http://schemas.openxmlformats.org/officeDocument/2006/relationships/hyperlink" Target="http://en.wikipedia.org/wiki/Virginia_Declaration_of_Rights" TargetMode="External"/><Relationship Id="rId2" Type="http://schemas.openxmlformats.org/officeDocument/2006/relationships/notesSlide" Target="../notesSlides/notesSlide22.xml"/><Relationship Id="rId1" Type="http://schemas.openxmlformats.org/officeDocument/2006/relationships/slideLayout" Target="../slideLayouts/slideLayout6.xml"/><Relationship Id="rId4" Type="http://schemas.openxmlformats.org/officeDocument/2006/relationships/hyperlink" Target="http://en.wikipedia.org/wiki/Declaration_of_the_Rights_of_Man_and_of_the_Citizen" TargetMode="External"/></Relationships>
</file>

<file path=ppt/slides/_rels/slide9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5.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6.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8.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6.xml"/></Relationships>
</file>

<file path=ppt/slides/_rels/slide9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pPr eaLnBrk="1" hangingPunct="1"/>
            <a:r>
              <a:rPr lang="en-US" dirty="0" smtClean="0"/>
              <a:t>GOVT 2301</a:t>
            </a:r>
          </a:p>
        </p:txBody>
      </p:sp>
      <p:sp>
        <p:nvSpPr>
          <p:cNvPr id="2051" name="Rectangle 3"/>
          <p:cNvSpPr>
            <a:spLocks noGrp="1" noChangeArrowheads="1"/>
          </p:cNvSpPr>
          <p:nvPr>
            <p:ph type="subTitle" idx="1"/>
          </p:nvPr>
        </p:nvSpPr>
        <p:spPr/>
        <p:txBody>
          <a:bodyPr/>
          <a:lstStyle/>
          <a:p>
            <a:pPr eaLnBrk="1" hangingPunct="1"/>
            <a:r>
              <a:rPr lang="en-US" dirty="0" smtClean="0"/>
              <a:t>Civil Liberties and </a:t>
            </a:r>
            <a:br>
              <a:rPr lang="en-US" dirty="0" smtClean="0"/>
            </a:br>
            <a:r>
              <a:rPr lang="en-US" dirty="0" smtClean="0"/>
              <a:t>the Bill of Rights</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Title 1"/>
          <p:cNvSpPr>
            <a:spLocks noGrp="1"/>
          </p:cNvSpPr>
          <p:nvPr>
            <p:ph type="title"/>
          </p:nvPr>
        </p:nvSpPr>
        <p:spPr>
          <a:xfrm>
            <a:off x="457200" y="274638"/>
            <a:ext cx="8229600" cy="6202362"/>
          </a:xfrm>
        </p:spPr>
        <p:txBody>
          <a:bodyPr/>
          <a:lstStyle/>
          <a:p>
            <a:pPr eaLnBrk="1" hangingPunct="1"/>
            <a:r>
              <a:rPr lang="en-US" dirty="0" smtClean="0"/>
              <a:t>Civil liberties are established by limiting the government. </a:t>
            </a:r>
            <a:br>
              <a:rPr lang="en-US" dirty="0" smtClean="0"/>
            </a:br>
            <a:r>
              <a:rPr lang="en-US" dirty="0" smtClean="0"/>
              <a:t/>
            </a:r>
            <a:br>
              <a:rPr lang="en-US" dirty="0" smtClean="0"/>
            </a:br>
            <a:r>
              <a:rPr lang="en-US" dirty="0" smtClean="0"/>
              <a:t>Specific limits are placed on its powers.</a:t>
            </a:r>
          </a:p>
        </p:txBody>
      </p:sp>
    </p:spTree>
  </p:cSld>
  <p:clrMapOvr>
    <a:masterClrMapping/>
  </p:clrMapOvr>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1"/>
          <p:cNvSpPr>
            <a:spLocks noGrp="1"/>
          </p:cNvSpPr>
          <p:nvPr>
            <p:ph type="title"/>
          </p:nvPr>
        </p:nvSpPr>
        <p:spPr>
          <a:xfrm>
            <a:off x="457200" y="274638"/>
            <a:ext cx="8229600" cy="6202362"/>
          </a:xfrm>
        </p:spPr>
        <p:txBody>
          <a:bodyPr/>
          <a:lstStyle/>
          <a:p>
            <a:pPr eaLnBrk="1" hangingPunct="1"/>
            <a:r>
              <a:rPr lang="en-US" smtClean="0"/>
              <a:t>This is distinct from a positive liberty which places an obligation on a governing authority to actively provide for the right.</a:t>
            </a:r>
            <a:br>
              <a:rPr lang="en-US" smtClean="0"/>
            </a:br>
            <a:r>
              <a:rPr lang="en-US" smtClean="0"/>
              <a:t/>
            </a:r>
            <a:br>
              <a:rPr lang="en-US" smtClean="0"/>
            </a:br>
            <a:r>
              <a:rPr lang="en-US" smtClean="0"/>
              <a:t>This is a good definition </a:t>
            </a:r>
            <a:br>
              <a:rPr lang="en-US" smtClean="0"/>
            </a:br>
            <a:r>
              <a:rPr lang="en-US" smtClean="0"/>
              <a:t>of a civil right.</a:t>
            </a:r>
          </a:p>
        </p:txBody>
      </p:sp>
    </p:spTree>
  </p:cSld>
  <p:clrMapOvr>
    <a:masterClrMapping/>
  </p:clrMapOvr>
  <p:timing>
    <p:tnLst>
      <p:par>
        <p:cTn id="1" dur="indefinite" restart="never" nodeType="tmRoot"/>
      </p:par>
    </p:tnLst>
  </p:timing>
</p:sld>
</file>

<file path=ppt/slides/slide1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For example, many people consider education to be a right, which means that we are obligated to provide it.</a:t>
            </a:r>
            <a:endParaRPr lang="en-US" dirty="0"/>
          </a:p>
        </p:txBody>
      </p:sp>
    </p:spTree>
  </p:cSld>
  <p:clrMapOvr>
    <a:masterClrMapping/>
  </p:clrMapOvr>
</p:sld>
</file>

<file path=ppt/slides/slide1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Title 1"/>
          <p:cNvSpPr>
            <a:spLocks noGrp="1"/>
          </p:cNvSpPr>
          <p:nvPr>
            <p:ph type="title"/>
          </p:nvPr>
        </p:nvSpPr>
        <p:spPr>
          <a:xfrm>
            <a:off x="457200" y="274638"/>
            <a:ext cx="8229600" cy="6202362"/>
          </a:xfrm>
        </p:spPr>
        <p:txBody>
          <a:bodyPr/>
          <a:lstStyle/>
          <a:p>
            <a:pPr eaLnBrk="1" hangingPunct="1"/>
            <a:r>
              <a:rPr lang="en-US" dirty="0" smtClean="0"/>
              <a:t>Five points about </a:t>
            </a:r>
            <a:br>
              <a:rPr lang="en-US" dirty="0" smtClean="0"/>
            </a:br>
            <a:r>
              <a:rPr lang="en-US" dirty="0" smtClean="0"/>
              <a:t>the Bill of Rights</a:t>
            </a:r>
          </a:p>
        </p:txBody>
      </p:sp>
    </p:spTree>
  </p:cSld>
  <p:clrMapOvr>
    <a:masterClrMapping/>
  </p:clrMapOvr>
</p:sld>
</file>

<file path=ppt/slides/slide1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itle 1"/>
          <p:cNvSpPr>
            <a:spLocks noGrp="1"/>
          </p:cNvSpPr>
          <p:nvPr>
            <p:ph type="title"/>
          </p:nvPr>
        </p:nvSpPr>
        <p:spPr>
          <a:xfrm>
            <a:off x="457200" y="274638"/>
            <a:ext cx="8229600" cy="6202362"/>
          </a:xfrm>
        </p:spPr>
        <p:txBody>
          <a:bodyPr/>
          <a:lstStyle/>
          <a:p>
            <a:pPr eaLnBrk="1" hangingPunct="1"/>
            <a:r>
              <a:rPr lang="en-US" dirty="0" smtClean="0"/>
              <a:t>1 - It is undemocratic.</a:t>
            </a:r>
            <a:br>
              <a:rPr lang="en-US" dirty="0" smtClean="0"/>
            </a:br>
            <a:r>
              <a:rPr lang="en-US" dirty="0" smtClean="0"/>
              <a:t/>
            </a:r>
            <a:br>
              <a:rPr lang="en-US" dirty="0" smtClean="0"/>
            </a:br>
            <a:r>
              <a:rPr lang="en-US" dirty="0" smtClean="0"/>
              <a:t>It establishes that, for example, certain laws cannot be passed, even if the majority supports it. This minimizes the ability of the majority to impose its will on the minority</a:t>
            </a:r>
          </a:p>
        </p:txBody>
      </p:sp>
    </p:spTree>
  </p:cSld>
  <p:clrMapOvr>
    <a:masterClrMapping/>
  </p:clrMapOvr>
</p:sld>
</file>

<file path=ppt/slides/slide1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Title 1"/>
          <p:cNvSpPr>
            <a:spLocks noGrp="1"/>
          </p:cNvSpPr>
          <p:nvPr>
            <p:ph type="title"/>
          </p:nvPr>
        </p:nvSpPr>
        <p:spPr>
          <a:xfrm>
            <a:off x="457200" y="274638"/>
            <a:ext cx="8229600" cy="6202362"/>
          </a:xfrm>
        </p:spPr>
        <p:txBody>
          <a:bodyPr/>
          <a:lstStyle/>
          <a:p>
            <a:pPr eaLnBrk="1" hangingPunct="1"/>
            <a:r>
              <a:rPr lang="en-US" smtClean="0"/>
              <a:t>“Congress can make no law...”</a:t>
            </a:r>
            <a:br>
              <a:rPr lang="en-US" smtClean="0"/>
            </a:br>
            <a:r>
              <a:rPr lang="en-US" smtClean="0"/>
              <a:t/>
            </a:r>
            <a:br>
              <a:rPr lang="en-US" smtClean="0"/>
            </a:br>
            <a:r>
              <a:rPr lang="en-US" smtClean="0"/>
              <a:t>Even if the majority wants it to?  </a:t>
            </a:r>
          </a:p>
        </p:txBody>
      </p:sp>
    </p:spTree>
  </p:cSld>
  <p:clrMapOvr>
    <a:masterClrMapping/>
  </p:clrMapOvr>
</p:sld>
</file>

<file path=ppt/slides/slide1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This is meant to save the minority from the majority, but it does so by limiting the majority. </a:t>
            </a:r>
            <a:br>
              <a:rPr lang="en-US" dirty="0" smtClean="0"/>
            </a:br>
            <a:r>
              <a:rPr lang="en-US" dirty="0" smtClean="0"/>
              <a:t/>
            </a:r>
            <a:br>
              <a:rPr lang="en-US" dirty="0" smtClean="0"/>
            </a:br>
            <a:r>
              <a:rPr lang="en-US" dirty="0" smtClean="0"/>
              <a:t>This explains why the implementation of these limitations can be very unpopular.</a:t>
            </a:r>
            <a:endParaRPr lang="en-US" dirty="0"/>
          </a:p>
        </p:txBody>
      </p:sp>
    </p:spTree>
  </p:cSld>
  <p:clrMapOvr>
    <a:masterClrMapping/>
  </p:clrMapOvr>
</p:sld>
</file>

<file path=ppt/slides/slide1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Title 1"/>
          <p:cNvSpPr>
            <a:spLocks noGrp="1"/>
          </p:cNvSpPr>
          <p:nvPr>
            <p:ph type="title"/>
          </p:nvPr>
        </p:nvSpPr>
        <p:spPr>
          <a:xfrm>
            <a:off x="457200" y="274638"/>
            <a:ext cx="8229600" cy="6202362"/>
          </a:xfrm>
        </p:spPr>
        <p:txBody>
          <a:bodyPr/>
          <a:lstStyle/>
          <a:p>
            <a:pPr eaLnBrk="1" hangingPunct="1"/>
            <a:r>
              <a:rPr lang="en-US" smtClean="0"/>
              <a:t>2 - Civil Liberties are not absolute.</a:t>
            </a:r>
            <a:br>
              <a:rPr lang="en-US" smtClean="0"/>
            </a:br>
            <a:r>
              <a:rPr lang="en-US" smtClean="0"/>
              <a:t/>
            </a:r>
            <a:br>
              <a:rPr lang="en-US" smtClean="0"/>
            </a:br>
            <a:r>
              <a:rPr lang="en-US" smtClean="0"/>
              <a:t>They can be limited if doing so secures the greater interest of society.</a:t>
            </a:r>
          </a:p>
        </p:txBody>
      </p:sp>
    </p:spTree>
  </p:cSld>
  <p:clrMapOvr>
    <a:masterClrMapping/>
  </p:clrMapOvr>
</p:sld>
</file>

<file path=ppt/slides/slide1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Example: </a:t>
            </a:r>
            <a:br>
              <a:rPr lang="en-US" dirty="0" smtClean="0"/>
            </a:br>
            <a:r>
              <a:rPr lang="en-US" dirty="0" smtClean="0"/>
              <a:t/>
            </a:r>
            <a:br>
              <a:rPr lang="en-US" dirty="0" smtClean="0"/>
            </a:br>
            <a:r>
              <a:rPr lang="en-US" dirty="0" smtClean="0"/>
              <a:t>Freedom of Speech does not protect you from being punished for </a:t>
            </a:r>
            <a:r>
              <a:rPr lang="en-US" dirty="0" smtClean="0">
                <a:hlinkClick r:id="rId2"/>
              </a:rPr>
              <a:t>falsely shouting fire in a crowded theater</a:t>
            </a:r>
            <a:r>
              <a:rPr lang="en-US" dirty="0" smtClean="0"/>
              <a:t>. </a:t>
            </a:r>
            <a:endParaRPr lang="en-US" dirty="0"/>
          </a:p>
        </p:txBody>
      </p:sp>
    </p:spTree>
  </p:cSld>
  <p:clrMapOvr>
    <a:masterClrMapping/>
  </p:clrMapOvr>
</p:sld>
</file>

<file path=ppt/slides/slide1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Title 1"/>
          <p:cNvSpPr>
            <a:spLocks noGrp="1"/>
          </p:cNvSpPr>
          <p:nvPr>
            <p:ph type="title"/>
          </p:nvPr>
        </p:nvSpPr>
        <p:spPr>
          <a:xfrm>
            <a:off x="457200" y="274638"/>
            <a:ext cx="8229600" cy="6202362"/>
          </a:xfrm>
        </p:spPr>
        <p:txBody>
          <a:bodyPr/>
          <a:lstStyle/>
          <a:p>
            <a:pPr eaLnBrk="1" hangingPunct="1"/>
            <a:r>
              <a:rPr lang="en-US" sz="3200" i="1" smtClean="0"/>
              <a:t>The most stringent protection of free speech would not protect a man </a:t>
            </a:r>
            <a:r>
              <a:rPr lang="en-US" sz="3200" i="1" smtClean="0">
                <a:hlinkClick r:id="rId3"/>
              </a:rPr>
              <a:t>falsely shouting fire in a theater</a:t>
            </a:r>
            <a:r>
              <a:rPr lang="en-US" sz="3200" i="1" smtClean="0"/>
              <a:t> and causing a panic. [...] The question in every case is whether the words used are used in such circumstances and are of such a nature as to create a clear and present danger that they will bring about the substantive evils that Congress has a right to prevent. </a:t>
            </a:r>
            <a:br>
              <a:rPr lang="en-US" sz="3200" i="1" smtClean="0"/>
            </a:br>
            <a:r>
              <a:rPr lang="en-US" sz="3200" i="1" smtClean="0"/>
              <a:t/>
            </a:r>
            <a:br>
              <a:rPr lang="en-US" sz="3200" i="1" smtClean="0"/>
            </a:br>
            <a:r>
              <a:rPr lang="en-US" sz="3200" i="1" smtClean="0"/>
              <a:t>– Oliver Wendell Holmes, Schenck v. U.S.</a:t>
            </a:r>
            <a:endParaRPr lang="en-US" sz="3200" smtClean="0"/>
          </a:p>
        </p:txBody>
      </p:sp>
    </p:spTree>
  </p:cSld>
  <p:clrMapOvr>
    <a:masterClrMapping/>
  </p:clrMapOvr>
</p:sld>
</file>

<file path=ppt/slides/slide1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Title 1"/>
          <p:cNvSpPr>
            <a:spLocks noGrp="1"/>
          </p:cNvSpPr>
          <p:nvPr>
            <p:ph type="title"/>
          </p:nvPr>
        </p:nvSpPr>
        <p:spPr>
          <a:xfrm>
            <a:off x="457200" y="274638"/>
            <a:ext cx="8229600" cy="6202362"/>
          </a:xfrm>
        </p:spPr>
        <p:txBody>
          <a:bodyPr/>
          <a:lstStyle/>
          <a:p>
            <a:pPr eaLnBrk="1" hangingPunct="1"/>
            <a:r>
              <a:rPr lang="en-US" dirty="0" smtClean="0"/>
              <a:t>A related concept: </a:t>
            </a:r>
            <a:br>
              <a:rPr lang="en-US" dirty="0" smtClean="0"/>
            </a:br>
            <a:r>
              <a:rPr lang="en-US" dirty="0" smtClean="0"/>
              <a:t/>
            </a:r>
            <a:br>
              <a:rPr lang="en-US" dirty="0" smtClean="0"/>
            </a:br>
            <a:r>
              <a:rPr lang="en-US" dirty="0" smtClean="0"/>
              <a:t>Ordered Liberty</a:t>
            </a:r>
            <a:br>
              <a:rPr lang="en-US" dirty="0" smtClean="0"/>
            </a:br>
            <a:r>
              <a:rPr lang="en-US" dirty="0" smtClean="0"/>
              <a:t/>
            </a:r>
            <a:br>
              <a:rPr lang="en-US" dirty="0" smtClean="0"/>
            </a:br>
            <a:r>
              <a:rPr lang="en-US" dirty="0" smtClean="0"/>
              <a:t>People are free to act within the confines of what it takes to have </a:t>
            </a:r>
            <a:r>
              <a:rPr lang="en-US" dirty="0" smtClean="0">
                <a:hlinkClick r:id="rId3"/>
              </a:rPr>
              <a:t>an orderly society</a:t>
            </a:r>
            <a:r>
              <a:rPr lang="en-US" dirty="0" smtClean="0"/>
              <a:t>.</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As we will see, there are tow ways to do so. </a:t>
            </a:r>
            <a:br>
              <a:rPr lang="en-US" dirty="0" smtClean="0"/>
            </a:br>
            <a:r>
              <a:rPr lang="en-US" dirty="0" smtClean="0"/>
              <a:t/>
            </a:r>
            <a:br>
              <a:rPr lang="en-US" dirty="0" smtClean="0"/>
            </a:br>
            <a:r>
              <a:rPr lang="en-US" dirty="0" smtClean="0"/>
              <a:t>The first is to design the system so that its various parts check each other. The second is to place explicit limits on the powers of government in a document called a bill of rights.</a:t>
            </a:r>
            <a:endParaRPr lang="en-US" dirty="0"/>
          </a:p>
        </p:txBody>
      </p:sp>
    </p:spTree>
    <p:extLst>
      <p:ext uri="{BB962C8B-B14F-4D97-AF65-F5344CB8AC3E}">
        <p14:creationId xmlns:p14="http://schemas.microsoft.com/office/powerpoint/2010/main" val="3502188431"/>
      </p:ext>
    </p:extLst>
  </p:cSld>
  <p:clrMapOvr>
    <a:masterClrMapping/>
  </p:clrMapOvr>
</p:sld>
</file>

<file path=ppt/slides/slide1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Title 1"/>
          <p:cNvSpPr>
            <a:spLocks noGrp="1"/>
          </p:cNvSpPr>
          <p:nvPr>
            <p:ph type="title"/>
          </p:nvPr>
        </p:nvSpPr>
        <p:spPr>
          <a:xfrm>
            <a:off x="457200" y="274638"/>
            <a:ext cx="8229600" cy="6126162"/>
          </a:xfrm>
        </p:spPr>
        <p:txBody>
          <a:bodyPr/>
          <a:lstStyle/>
          <a:p>
            <a:pPr eaLnBrk="1" hangingPunct="1"/>
            <a:r>
              <a:rPr lang="en-US" dirty="0" smtClean="0"/>
              <a:t>Another example: </a:t>
            </a:r>
            <a:br>
              <a:rPr lang="en-US" dirty="0" smtClean="0"/>
            </a:br>
            <a:r>
              <a:rPr lang="en-US" dirty="0" smtClean="0"/>
              <a:t/>
            </a:r>
            <a:br>
              <a:rPr lang="en-US" dirty="0" smtClean="0"/>
            </a:br>
            <a:r>
              <a:rPr lang="en-US" dirty="0" smtClean="0"/>
              <a:t>“The Constitution is not a suicide pact” - Eric Posner</a:t>
            </a:r>
            <a:br>
              <a:rPr lang="en-US" dirty="0" smtClean="0"/>
            </a:br>
            <a:r>
              <a:rPr lang="en-US" dirty="0" smtClean="0"/>
              <a:t/>
            </a:r>
            <a:br>
              <a:rPr lang="en-US" dirty="0" smtClean="0"/>
            </a:br>
            <a:r>
              <a:rPr lang="en-US" dirty="0" smtClean="0"/>
              <a:t>Can restrictions on searches and seizures be too restrictive on the ability of government to enforce the law?</a:t>
            </a:r>
          </a:p>
        </p:txBody>
      </p:sp>
    </p:spTree>
  </p:cSld>
  <p:clrMapOvr>
    <a:masterClrMapping/>
  </p:clrMapOvr>
</p:sld>
</file>

<file path=ppt/slides/slide1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Title 1"/>
          <p:cNvSpPr>
            <a:spLocks noGrp="1"/>
          </p:cNvSpPr>
          <p:nvPr>
            <p:ph type="title"/>
          </p:nvPr>
        </p:nvSpPr>
        <p:spPr>
          <a:xfrm>
            <a:off x="457200" y="274638"/>
            <a:ext cx="8229600" cy="6126162"/>
          </a:xfrm>
        </p:spPr>
        <p:txBody>
          <a:bodyPr/>
          <a:lstStyle/>
          <a:p>
            <a:pPr eaLnBrk="1" hangingPunct="1"/>
            <a:r>
              <a:rPr lang="en-US" smtClean="0"/>
              <a:t>Controversy: What factors justifiably limit constitutional liberties?</a:t>
            </a:r>
            <a:br>
              <a:rPr lang="en-US" smtClean="0"/>
            </a:br>
            <a:r>
              <a:rPr lang="en-US" smtClean="0"/>
              <a:t/>
            </a:r>
            <a:br>
              <a:rPr lang="en-US" smtClean="0"/>
            </a:br>
            <a:r>
              <a:rPr lang="en-US" smtClean="0"/>
              <a:t>How do we define the greater interest of society?</a:t>
            </a:r>
          </a:p>
        </p:txBody>
      </p:sp>
    </p:spTree>
  </p:cSld>
  <p:clrMapOvr>
    <a:masterClrMapping/>
  </p:clrMapOvr>
</p:sld>
</file>

<file path=ppt/slides/slide1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This is an ongoing source of controversy, but it is generally held that liberties have their limits. Establishing those limits is an ongoing source of controversy.</a:t>
            </a:r>
            <a:endParaRPr lang="en-US" dirty="0"/>
          </a:p>
        </p:txBody>
      </p:sp>
    </p:spTree>
  </p:cSld>
  <p:clrMapOvr>
    <a:masterClrMapping/>
  </p:clrMapOvr>
</p:sld>
</file>

<file path=ppt/slides/slide1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Title 1"/>
          <p:cNvSpPr>
            <a:spLocks noGrp="1"/>
          </p:cNvSpPr>
          <p:nvPr>
            <p:ph type="title"/>
          </p:nvPr>
        </p:nvSpPr>
        <p:spPr>
          <a:xfrm>
            <a:off x="457200" y="274638"/>
            <a:ext cx="8229600" cy="6202362"/>
          </a:xfrm>
        </p:spPr>
        <p:txBody>
          <a:bodyPr/>
          <a:lstStyle/>
          <a:p>
            <a:pPr eaLnBrk="1" hangingPunct="1"/>
            <a:r>
              <a:rPr lang="en-US" smtClean="0"/>
              <a:t>3 – Civil Liberties can </a:t>
            </a:r>
            <a:br>
              <a:rPr lang="en-US" smtClean="0"/>
            </a:br>
            <a:r>
              <a:rPr lang="en-US" smtClean="0"/>
              <a:t>come into conflict</a:t>
            </a:r>
          </a:p>
        </p:txBody>
      </p:sp>
    </p:spTree>
  </p:cSld>
  <p:clrMapOvr>
    <a:masterClrMapping/>
  </p:clrMapOvr>
</p:sld>
</file>

<file path=ppt/slides/slide1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Some liberties in the Bill of Rights can come into conflict with others.</a:t>
            </a:r>
            <a:endParaRPr lang="en-US" dirty="0"/>
          </a:p>
        </p:txBody>
      </p:sp>
    </p:spTree>
  </p:cSld>
  <p:clrMapOvr>
    <a:masterClrMapping/>
  </p:clrMapOvr>
</p:sld>
</file>

<file path=ppt/slides/slide1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p:cNvSpPr>
            <a:spLocks noGrp="1" noChangeArrowheads="1"/>
          </p:cNvSpPr>
          <p:nvPr>
            <p:ph type="title"/>
          </p:nvPr>
        </p:nvSpPr>
        <p:spPr>
          <a:xfrm>
            <a:off x="457200" y="274638"/>
            <a:ext cx="8229600" cy="5897562"/>
          </a:xfrm>
        </p:spPr>
        <p:txBody>
          <a:bodyPr/>
          <a:lstStyle/>
          <a:p>
            <a:pPr eaLnBrk="1" hangingPunct="1"/>
            <a:r>
              <a:rPr lang="en-US" dirty="0" smtClean="0"/>
              <a:t>The Freedom of the Press can conflict with The Right to a Fair Trial.</a:t>
            </a:r>
          </a:p>
        </p:txBody>
      </p:sp>
    </p:spTree>
  </p:cSld>
  <p:clrMapOvr>
    <a:masterClrMapping/>
  </p:clrMapOvr>
</p:sld>
</file>

<file path=ppt/slides/slide1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2"/>
          <p:cNvSpPr>
            <a:spLocks noGrp="1" noChangeArrowheads="1"/>
          </p:cNvSpPr>
          <p:nvPr>
            <p:ph type="title"/>
          </p:nvPr>
        </p:nvSpPr>
        <p:spPr>
          <a:xfrm>
            <a:off x="457200" y="274638"/>
            <a:ext cx="8229600" cy="5897562"/>
          </a:xfrm>
        </p:spPr>
        <p:txBody>
          <a:bodyPr/>
          <a:lstStyle/>
          <a:p>
            <a:pPr eaLnBrk="1" hangingPunct="1"/>
            <a:r>
              <a:rPr lang="en-US" smtClean="0"/>
              <a:t>The Right Against Self Incrimination vs. the Right to Obtain Witnesses in Your Favor</a:t>
            </a:r>
          </a:p>
        </p:txBody>
      </p:sp>
    </p:spTree>
  </p:cSld>
  <p:clrMapOvr>
    <a:masterClrMapping/>
  </p:clrMapOvr>
</p:sld>
</file>

<file path=ppt/slides/slide1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p:cNvSpPr>
            <a:spLocks noGrp="1" noChangeArrowheads="1"/>
          </p:cNvSpPr>
          <p:nvPr>
            <p:ph type="title"/>
          </p:nvPr>
        </p:nvSpPr>
        <p:spPr>
          <a:xfrm>
            <a:off x="457200" y="274638"/>
            <a:ext cx="8229600" cy="5897562"/>
          </a:xfrm>
        </p:spPr>
        <p:txBody>
          <a:bodyPr/>
          <a:lstStyle/>
          <a:p>
            <a:pPr eaLnBrk="1" hangingPunct="1"/>
            <a:r>
              <a:rPr lang="en-US" dirty="0" smtClean="0"/>
              <a:t>4 – The specific recognition of rights is up to the Supreme Court.</a:t>
            </a:r>
            <a:br>
              <a:rPr lang="en-US" dirty="0" smtClean="0"/>
            </a:br>
            <a:r>
              <a:rPr lang="en-US" dirty="0" smtClean="0"/>
              <a:t/>
            </a:r>
            <a:br>
              <a:rPr lang="en-US" dirty="0" smtClean="0"/>
            </a:br>
            <a:r>
              <a:rPr lang="en-US" dirty="0" smtClean="0"/>
              <a:t>This involves controversies over how the Constitution is to be interpreted and what role the court should have in overturning legislation.</a:t>
            </a:r>
          </a:p>
        </p:txBody>
      </p:sp>
    </p:spTree>
  </p:cSld>
  <p:clrMapOvr>
    <a:masterClrMapping/>
  </p:clrMapOvr>
</p:sld>
</file>

<file path=ppt/slides/slide1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2"/>
          <p:cNvSpPr>
            <a:spLocks noGrp="1" noChangeArrowheads="1"/>
          </p:cNvSpPr>
          <p:nvPr>
            <p:ph type="title"/>
          </p:nvPr>
        </p:nvSpPr>
        <p:spPr>
          <a:xfrm>
            <a:off x="457200" y="274638"/>
            <a:ext cx="8229600" cy="5897562"/>
          </a:xfrm>
        </p:spPr>
        <p:txBody>
          <a:bodyPr/>
          <a:lstStyle/>
          <a:p>
            <a:pPr eaLnBrk="1" hangingPunct="1"/>
            <a:r>
              <a:rPr lang="en-US" dirty="0" smtClean="0"/>
              <a:t>Examples of rights established by Supreme Court Decisions: </a:t>
            </a:r>
            <a:r>
              <a:rPr lang="en-US" dirty="0" smtClean="0">
                <a:hlinkClick r:id="rId3"/>
              </a:rPr>
              <a:t/>
            </a:r>
            <a:br>
              <a:rPr lang="en-US" dirty="0" smtClean="0">
                <a:hlinkClick r:id="rId3"/>
              </a:rPr>
            </a:br>
            <a:r>
              <a:rPr lang="en-US" dirty="0" smtClean="0">
                <a:hlinkClick r:id="rId3"/>
              </a:rPr>
              <a:t/>
            </a:r>
            <a:br>
              <a:rPr lang="en-US" dirty="0" smtClean="0">
                <a:hlinkClick r:id="rId3"/>
              </a:rPr>
            </a:br>
            <a:r>
              <a:rPr lang="en-US" dirty="0" smtClean="0">
                <a:hlinkClick r:id="rId3"/>
              </a:rPr>
              <a:t>The Right to Privacy</a:t>
            </a:r>
            <a:r>
              <a:rPr lang="en-US" dirty="0" smtClean="0"/>
              <a:t/>
            </a:r>
            <a:br>
              <a:rPr lang="en-US" dirty="0" smtClean="0"/>
            </a:br>
            <a:r>
              <a:rPr lang="en-US" dirty="0" smtClean="0">
                <a:hlinkClick r:id="rId4"/>
              </a:rPr>
              <a:t>One Person One Vote</a:t>
            </a:r>
            <a:r>
              <a:rPr lang="en-US" dirty="0" smtClean="0"/>
              <a:t/>
            </a:r>
            <a:br>
              <a:rPr lang="en-US" dirty="0" smtClean="0"/>
            </a:br>
            <a:r>
              <a:rPr lang="en-US" dirty="0" smtClean="0">
                <a:hlinkClick r:id="rId5"/>
              </a:rPr>
              <a:t>Miranda Warnings</a:t>
            </a:r>
            <a:r>
              <a:rPr lang="en-US" dirty="0" smtClean="0"/>
              <a:t/>
            </a:r>
            <a:br>
              <a:rPr lang="en-US" dirty="0" smtClean="0"/>
            </a:br>
            <a:r>
              <a:rPr lang="en-US" dirty="0" smtClean="0">
                <a:hlinkClick r:id="rId6"/>
              </a:rPr>
              <a:t>Rights of Corporations</a:t>
            </a:r>
            <a:endParaRPr lang="en-US" dirty="0" smtClean="0"/>
          </a:p>
        </p:txBody>
      </p:sp>
    </p:spTree>
  </p:cSld>
  <p:clrMapOvr>
    <a:masterClrMapping/>
  </p:clrMapOvr>
</p:sld>
</file>

<file path=ppt/slides/slide1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a:hlinkClick r:id="rId2"/>
              </a:rPr>
              <a:t>The Right to Privacy</a:t>
            </a:r>
            <a:r>
              <a:rPr lang="en-US" dirty="0"/>
              <a:t/>
            </a:r>
            <a:br>
              <a:rPr lang="en-US" dirty="0"/>
            </a:br>
            <a:r>
              <a:rPr lang="en-US" dirty="0" smtClean="0"/>
              <a:t/>
            </a:r>
            <a:br>
              <a:rPr lang="en-US" dirty="0" smtClean="0"/>
            </a:br>
            <a:r>
              <a:rPr lang="en-US" dirty="0" smtClean="0"/>
              <a:t>The Supreme Court recognized in </a:t>
            </a:r>
            <a:r>
              <a:rPr lang="en-US" dirty="0" smtClean="0">
                <a:hlinkClick r:id="rId3"/>
              </a:rPr>
              <a:t>Griswold v. Connecticut</a:t>
            </a:r>
            <a:r>
              <a:rPr lang="en-US" dirty="0" smtClean="0"/>
              <a:t> within the broad language </a:t>
            </a:r>
            <a:r>
              <a:rPr lang="en-US" dirty="0" smtClean="0"/>
              <a:t>of the Constitution, a right to privacy.</a:t>
            </a:r>
            <a:endParaRPr lang="en-US" dirty="0"/>
          </a:p>
        </p:txBody>
      </p:sp>
    </p:spTree>
    <p:extLst>
      <p:ext uri="{BB962C8B-B14F-4D97-AF65-F5344CB8AC3E}">
        <p14:creationId xmlns:p14="http://schemas.microsoft.com/office/powerpoint/2010/main" val="383600518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document as ratified contained the former, but not the latter.</a:t>
            </a:r>
            <a:endParaRPr lang="en-US" dirty="0"/>
          </a:p>
        </p:txBody>
      </p:sp>
    </p:spTree>
    <p:extLst>
      <p:ext uri="{BB962C8B-B14F-4D97-AF65-F5344CB8AC3E}">
        <p14:creationId xmlns:p14="http://schemas.microsoft.com/office/powerpoint/2010/main" val="2595844520"/>
      </p:ext>
    </p:extLst>
  </p:cSld>
  <p:clrMapOvr>
    <a:masterClrMapping/>
  </p:clrMapOvr>
</p:sld>
</file>

<file path=ppt/slides/slide1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a:hlinkClick r:id="rId2"/>
              </a:rPr>
              <a:t>One Person One </a:t>
            </a:r>
            <a:r>
              <a:rPr lang="en-US" dirty="0" smtClean="0">
                <a:hlinkClick r:id="rId2"/>
              </a:rPr>
              <a:t>Vote</a:t>
            </a:r>
            <a:r>
              <a:rPr lang="en-US" dirty="0" smtClean="0"/>
              <a:t/>
            </a:r>
            <a:br>
              <a:rPr lang="en-US" dirty="0" smtClean="0"/>
            </a:br>
            <a:r>
              <a:rPr lang="en-US" dirty="0" smtClean="0"/>
              <a:t/>
            </a:r>
            <a:br>
              <a:rPr lang="en-US" dirty="0" smtClean="0"/>
            </a:br>
            <a:r>
              <a:rPr lang="en-US" dirty="0" smtClean="0"/>
              <a:t>in </a:t>
            </a:r>
            <a:r>
              <a:rPr lang="en-US" dirty="0" smtClean="0">
                <a:hlinkClick r:id="rId2"/>
              </a:rPr>
              <a:t>Baker v Carr</a:t>
            </a:r>
            <a:r>
              <a:rPr lang="en-US" dirty="0" smtClean="0"/>
              <a:t> the Supreme Court ruled against the existence of uneven districts because they violated an implicit guarantee that votes be equal. </a:t>
            </a:r>
            <a:endParaRPr lang="en-US" dirty="0"/>
          </a:p>
        </p:txBody>
      </p:sp>
    </p:spTree>
    <p:extLst>
      <p:ext uri="{BB962C8B-B14F-4D97-AF65-F5344CB8AC3E}">
        <p14:creationId xmlns:p14="http://schemas.microsoft.com/office/powerpoint/2010/main" val="2594808517"/>
      </p:ext>
    </p:extLst>
  </p:cSld>
  <p:clrMapOvr>
    <a:masterClrMapping/>
  </p:clrMapOvr>
</p:sld>
</file>

<file path=ppt/slides/slide1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a:hlinkClick r:id="rId2"/>
              </a:rPr>
              <a:t>Miranda Warnings</a:t>
            </a:r>
            <a:r>
              <a:rPr lang="en-US" dirty="0"/>
              <a:t/>
            </a:r>
            <a:br>
              <a:rPr lang="en-US" dirty="0"/>
            </a:br>
            <a:r>
              <a:rPr lang="en-US" dirty="0" smtClean="0"/>
              <a:t/>
            </a:r>
            <a:br>
              <a:rPr lang="en-US" dirty="0" smtClean="0"/>
            </a:br>
            <a:r>
              <a:rPr lang="en-US" dirty="0" smtClean="0"/>
              <a:t>In </a:t>
            </a:r>
            <a:r>
              <a:rPr lang="en-US" dirty="0" smtClean="0">
                <a:hlinkClick r:id="rId3"/>
              </a:rPr>
              <a:t>Miranda v Arizona</a:t>
            </a:r>
            <a:r>
              <a:rPr lang="en-US" dirty="0" smtClean="0"/>
              <a:t> the court argued that the Fifth Amendment right against self incrimination had to be made clear to criminal suspects.</a:t>
            </a:r>
            <a:endParaRPr lang="en-US" dirty="0"/>
          </a:p>
        </p:txBody>
      </p:sp>
    </p:spTree>
    <p:extLst>
      <p:ext uri="{BB962C8B-B14F-4D97-AF65-F5344CB8AC3E}">
        <p14:creationId xmlns:p14="http://schemas.microsoft.com/office/powerpoint/2010/main" val="2594808517"/>
      </p:ext>
    </p:extLst>
  </p:cSld>
  <p:clrMapOvr>
    <a:masterClrMapping/>
  </p:clrMapOvr>
</p:sld>
</file>

<file path=ppt/slides/slide1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a:hlinkClick r:id="rId2"/>
              </a:rPr>
              <a:t>Rights of </a:t>
            </a:r>
            <a:r>
              <a:rPr lang="en-US" dirty="0" smtClean="0">
                <a:hlinkClick r:id="rId2"/>
              </a:rPr>
              <a:t>Corporations</a:t>
            </a:r>
            <a:r>
              <a:rPr lang="en-US" dirty="0" smtClean="0"/>
              <a:t/>
            </a:r>
            <a:br>
              <a:rPr lang="en-US" dirty="0" smtClean="0"/>
            </a:br>
            <a:r>
              <a:rPr lang="en-US" dirty="0" smtClean="0"/>
              <a:t/>
            </a:r>
            <a:br>
              <a:rPr lang="en-US" dirty="0" smtClean="0"/>
            </a:br>
            <a:r>
              <a:rPr lang="en-US" dirty="0" smtClean="0"/>
              <a:t>In </a:t>
            </a:r>
            <a:r>
              <a:rPr lang="en-US" dirty="0" smtClean="0">
                <a:hlinkClick r:id="rId3"/>
              </a:rPr>
              <a:t>Citizens United v. FEC </a:t>
            </a:r>
            <a:r>
              <a:rPr lang="en-US" dirty="0" smtClean="0"/>
              <a:t>the Supreme Court argued that corporations have the same speech rights as citizens.</a:t>
            </a:r>
            <a:endParaRPr lang="en-US" dirty="0"/>
          </a:p>
        </p:txBody>
      </p:sp>
    </p:spTree>
    <p:extLst>
      <p:ext uri="{BB962C8B-B14F-4D97-AF65-F5344CB8AC3E}">
        <p14:creationId xmlns:p14="http://schemas.microsoft.com/office/powerpoint/2010/main" val="2594808517"/>
      </p:ext>
    </p:extLst>
  </p:cSld>
  <p:clrMapOvr>
    <a:masterClrMapping/>
  </p:clrMapOvr>
</p:sld>
</file>

<file path=ppt/slides/slide1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2"/>
          <p:cNvSpPr>
            <a:spLocks noGrp="1" noChangeArrowheads="1"/>
          </p:cNvSpPr>
          <p:nvPr>
            <p:ph type="title"/>
          </p:nvPr>
        </p:nvSpPr>
        <p:spPr>
          <a:xfrm>
            <a:off x="457200" y="274638"/>
            <a:ext cx="8229600" cy="5897562"/>
          </a:xfrm>
        </p:spPr>
        <p:txBody>
          <a:bodyPr/>
          <a:lstStyle/>
          <a:p>
            <a:pPr eaLnBrk="1" hangingPunct="1"/>
            <a:r>
              <a:rPr lang="en-US" smtClean="0"/>
              <a:t>Controversy: How expansively should rights be inferred from the document?</a:t>
            </a:r>
            <a:br>
              <a:rPr lang="en-US" smtClean="0"/>
            </a:br>
            <a:r>
              <a:rPr lang="en-US" smtClean="0"/>
              <a:t/>
            </a:r>
            <a:br>
              <a:rPr lang="en-US" smtClean="0"/>
            </a:br>
            <a:r>
              <a:rPr lang="en-US" smtClean="0"/>
              <a:t>How should the Constitution </a:t>
            </a:r>
            <a:br>
              <a:rPr lang="en-US" smtClean="0"/>
            </a:br>
            <a:r>
              <a:rPr lang="en-US" smtClean="0"/>
              <a:t>be interpreted?</a:t>
            </a:r>
          </a:p>
        </p:txBody>
      </p:sp>
    </p:spTree>
  </p:cSld>
  <p:clrMapOvr>
    <a:masterClrMapping/>
  </p:clrMapOvr>
</p:sld>
</file>

<file path=ppt/slides/slide1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Title 1"/>
          <p:cNvSpPr>
            <a:spLocks noGrp="1"/>
          </p:cNvSpPr>
          <p:nvPr>
            <p:ph type="title"/>
          </p:nvPr>
        </p:nvSpPr>
        <p:spPr>
          <a:xfrm>
            <a:off x="457200" y="274638"/>
            <a:ext cx="8229600" cy="6126162"/>
          </a:xfrm>
        </p:spPr>
        <p:txBody>
          <a:bodyPr/>
          <a:lstStyle/>
          <a:p>
            <a:r>
              <a:rPr lang="en-US" smtClean="0"/>
              <a:t>Strict interpretation</a:t>
            </a:r>
            <a:br>
              <a:rPr lang="en-US" smtClean="0"/>
            </a:br>
            <a:r>
              <a:rPr lang="en-US" smtClean="0"/>
              <a:t/>
            </a:r>
            <a:br>
              <a:rPr lang="en-US" smtClean="0"/>
            </a:br>
            <a:r>
              <a:rPr lang="en-US" smtClean="0"/>
              <a:t>Loose interpretation</a:t>
            </a:r>
          </a:p>
        </p:txBody>
      </p:sp>
    </p:spTree>
  </p:cSld>
  <p:clrMapOvr>
    <a:masterClrMapping/>
  </p:clrMapOvr>
</p:sld>
</file>

<file path=ppt/slides/slide1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Title 1"/>
          <p:cNvSpPr>
            <a:spLocks noGrp="1"/>
          </p:cNvSpPr>
          <p:nvPr>
            <p:ph type="title"/>
          </p:nvPr>
        </p:nvSpPr>
        <p:spPr>
          <a:xfrm>
            <a:off x="457200" y="274638"/>
            <a:ext cx="8229600" cy="6126162"/>
          </a:xfrm>
        </p:spPr>
        <p:txBody>
          <a:bodyPr/>
          <a:lstStyle/>
          <a:p>
            <a:r>
              <a:rPr lang="en-US" smtClean="0"/>
              <a:t>Strict Interpretation</a:t>
            </a:r>
            <a:br>
              <a:rPr lang="en-US" smtClean="0"/>
            </a:br>
            <a:r>
              <a:rPr lang="en-US" smtClean="0"/>
              <a:t/>
            </a:r>
            <a:br>
              <a:rPr lang="en-US" smtClean="0"/>
            </a:br>
            <a:r>
              <a:rPr lang="en-US" smtClean="0"/>
              <a:t>original intent</a:t>
            </a:r>
            <a:br>
              <a:rPr lang="en-US" smtClean="0"/>
            </a:br>
            <a:r>
              <a:rPr lang="en-US" smtClean="0"/>
              <a:t>textualism</a:t>
            </a:r>
          </a:p>
        </p:txBody>
      </p:sp>
    </p:spTree>
  </p:cSld>
  <p:clrMapOvr>
    <a:masterClrMapping/>
  </p:clrMapOvr>
</p:sld>
</file>

<file path=ppt/slides/slide1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Title 1"/>
          <p:cNvSpPr>
            <a:spLocks noGrp="1"/>
          </p:cNvSpPr>
          <p:nvPr>
            <p:ph type="title"/>
          </p:nvPr>
        </p:nvSpPr>
        <p:spPr>
          <a:xfrm>
            <a:off x="457200" y="274638"/>
            <a:ext cx="8229600" cy="6126162"/>
          </a:xfrm>
        </p:spPr>
        <p:txBody>
          <a:bodyPr/>
          <a:lstStyle/>
          <a:p>
            <a:r>
              <a:rPr lang="en-US" smtClean="0"/>
              <a:t>Loose interpretation</a:t>
            </a:r>
            <a:br>
              <a:rPr lang="en-US" smtClean="0"/>
            </a:br>
            <a:r>
              <a:rPr lang="en-US" smtClean="0"/>
              <a:t/>
            </a:r>
            <a:br>
              <a:rPr lang="en-US" smtClean="0"/>
            </a:br>
            <a:r>
              <a:rPr lang="en-US" smtClean="0"/>
              <a:t>Living Constituion</a:t>
            </a:r>
          </a:p>
        </p:txBody>
      </p:sp>
    </p:spTree>
  </p:cSld>
  <p:clrMapOvr>
    <a:masterClrMapping/>
  </p:clrMapOvr>
</p:sld>
</file>

<file path=ppt/slides/slide1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Title 1"/>
          <p:cNvSpPr>
            <a:spLocks noGrp="1"/>
          </p:cNvSpPr>
          <p:nvPr>
            <p:ph type="title"/>
          </p:nvPr>
        </p:nvSpPr>
        <p:spPr>
          <a:xfrm>
            <a:off x="457200" y="274638"/>
            <a:ext cx="8229600" cy="6126162"/>
          </a:xfrm>
        </p:spPr>
        <p:txBody>
          <a:bodyPr/>
          <a:lstStyle/>
          <a:p>
            <a:r>
              <a:rPr lang="en-US" smtClean="0"/>
              <a:t>One with a loose interpretation of the Constitution is likely to see rights embedded within the document that are not acknowledged by those with a strict interpretation</a:t>
            </a:r>
            <a:br>
              <a:rPr lang="en-US" smtClean="0"/>
            </a:br>
            <a:r>
              <a:rPr lang="en-US" smtClean="0"/>
              <a:t/>
            </a:r>
            <a:br>
              <a:rPr lang="en-US" smtClean="0"/>
            </a:br>
            <a:r>
              <a:rPr lang="en-US" smtClean="0"/>
              <a:t>Example: Privacy / Abortion</a:t>
            </a:r>
          </a:p>
        </p:txBody>
      </p:sp>
    </p:spTree>
  </p:cSld>
  <p:clrMapOvr>
    <a:masterClrMapping/>
  </p:clrMapOvr>
</p:sld>
</file>

<file path=ppt/slides/slide1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Title 1"/>
          <p:cNvSpPr>
            <a:spLocks noGrp="1"/>
          </p:cNvSpPr>
          <p:nvPr>
            <p:ph type="title"/>
          </p:nvPr>
        </p:nvSpPr>
        <p:spPr>
          <a:xfrm>
            <a:off x="457200" y="274638"/>
            <a:ext cx="8229600" cy="6126162"/>
          </a:xfrm>
        </p:spPr>
        <p:txBody>
          <a:bodyPr/>
          <a:lstStyle/>
          <a:p>
            <a:r>
              <a:rPr lang="en-US" dirty="0" smtClean="0"/>
              <a:t>Competitive elections often include statements regarding a candidate’s viewpoint concerning how the Constitution should be interpreted. </a:t>
            </a:r>
          </a:p>
        </p:txBody>
      </p:sp>
    </p:spTree>
  </p:cSld>
  <p:clrMapOvr>
    <a:masterClrMapping/>
  </p:clrMapOvr>
</p:sld>
</file>

<file path=ppt/slides/slide1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p:cNvSpPr>
            <a:spLocks noGrp="1" noChangeArrowheads="1"/>
          </p:cNvSpPr>
          <p:nvPr>
            <p:ph type="title"/>
          </p:nvPr>
        </p:nvSpPr>
        <p:spPr>
          <a:xfrm>
            <a:off x="457200" y="274638"/>
            <a:ext cx="8229600" cy="5897562"/>
          </a:xfrm>
        </p:spPr>
        <p:txBody>
          <a:bodyPr/>
          <a:lstStyle/>
          <a:p>
            <a:pPr eaLnBrk="1" hangingPunct="1"/>
            <a:r>
              <a:rPr lang="en-US" smtClean="0"/>
              <a:t>5 – Originally the Bill of Rights applied only to the national government, but the </a:t>
            </a:r>
            <a:r>
              <a:rPr lang="en-US" smtClean="0">
                <a:hlinkClick r:id="rId3"/>
              </a:rPr>
              <a:t>14</a:t>
            </a:r>
            <a:r>
              <a:rPr lang="en-US" baseline="30000" smtClean="0">
                <a:hlinkClick r:id="rId3"/>
              </a:rPr>
              <a:t>th</a:t>
            </a:r>
            <a:r>
              <a:rPr lang="en-US" smtClean="0">
                <a:hlinkClick r:id="rId3"/>
              </a:rPr>
              <a:t> Amendment</a:t>
            </a:r>
            <a:r>
              <a:rPr lang="en-US" smtClean="0"/>
              <a:t> made it applicable to the states.</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a:t>The Federalists thought </a:t>
            </a:r>
            <a:r>
              <a:rPr lang="en-US" dirty="0" smtClean="0"/>
              <a:t>the republican design, in addition to the checks and balances was sufficient to limit governing power, but the Anti-Federalists needed a further guarantee.</a:t>
            </a:r>
            <a:endParaRPr lang="en-US" dirty="0"/>
          </a:p>
        </p:txBody>
      </p:sp>
    </p:spTree>
    <p:extLst>
      <p:ext uri="{BB962C8B-B14F-4D97-AF65-F5344CB8AC3E}">
        <p14:creationId xmlns:p14="http://schemas.microsoft.com/office/powerpoint/2010/main" val="4044924402"/>
      </p:ext>
    </p:extLst>
  </p:cSld>
  <p:clrMapOvr>
    <a:masterClrMapping/>
  </p:clrMapOvr>
</p:sld>
</file>

<file path=ppt/slides/slide1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2"/>
          <p:cNvSpPr>
            <a:spLocks noGrp="1" noChangeArrowheads="1"/>
          </p:cNvSpPr>
          <p:nvPr>
            <p:ph type="title"/>
          </p:nvPr>
        </p:nvSpPr>
        <p:spPr>
          <a:xfrm>
            <a:off x="457200" y="274638"/>
            <a:ext cx="8229600" cy="5897562"/>
          </a:xfrm>
        </p:spPr>
        <p:txBody>
          <a:bodyPr/>
          <a:lstStyle/>
          <a:p>
            <a:pPr eaLnBrk="1" hangingPunct="1"/>
            <a:r>
              <a:rPr lang="en-US" sz="3600" smtClean="0"/>
              <a:t>“All persons born or naturalized in the United States, and subject to the jurisdiction thereof, are citizens of the United States and of the State wherein they reside. No State shall make or enforce any law which shall abridge the privileges or immunities of citizens of the United States …”</a:t>
            </a:r>
          </a:p>
        </p:txBody>
      </p:sp>
    </p:spTree>
  </p:cSld>
  <p:clrMapOvr>
    <a:masterClrMapping/>
  </p:clrMapOvr>
</p:sld>
</file>

<file path=ppt/slides/slide1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2"/>
          <p:cNvSpPr>
            <a:spLocks noGrp="1" noChangeArrowheads="1"/>
          </p:cNvSpPr>
          <p:nvPr>
            <p:ph type="title"/>
          </p:nvPr>
        </p:nvSpPr>
        <p:spPr>
          <a:xfrm>
            <a:off x="457200" y="274638"/>
            <a:ext cx="8229600" cy="5897562"/>
          </a:xfrm>
        </p:spPr>
        <p:txBody>
          <a:bodyPr/>
          <a:lstStyle/>
          <a:p>
            <a:pPr eaLnBrk="1" hangingPunct="1"/>
            <a:r>
              <a:rPr lang="en-US" sz="4000" dirty="0" smtClean="0"/>
              <a:t>This made the restriction placed on the national government applicable to state and local governments as well. </a:t>
            </a:r>
            <a:br>
              <a:rPr lang="en-US" sz="4000" dirty="0" smtClean="0"/>
            </a:br>
            <a:r>
              <a:rPr lang="en-US" sz="4000" dirty="0" smtClean="0"/>
              <a:t/>
            </a:r>
            <a:br>
              <a:rPr lang="en-US" sz="4000" dirty="0" smtClean="0"/>
            </a:br>
            <a:r>
              <a:rPr lang="en-US" sz="4000" dirty="0" smtClean="0"/>
              <a:t>States could not deny liberties to American citizens. Their citizens were also American citizens, so the conflict was inevitable.</a:t>
            </a:r>
          </a:p>
        </p:txBody>
      </p:sp>
    </p:spTree>
  </p:cSld>
  <p:clrMapOvr>
    <a:masterClrMapping/>
  </p:clrMapOvr>
</p:sld>
</file>

<file path=ppt/slides/slide1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Rectangle 2"/>
          <p:cNvSpPr>
            <a:spLocks noGrp="1" noChangeArrowheads="1"/>
          </p:cNvSpPr>
          <p:nvPr>
            <p:ph type="title"/>
          </p:nvPr>
        </p:nvSpPr>
        <p:spPr>
          <a:xfrm>
            <a:off x="457200" y="274638"/>
            <a:ext cx="8229600" cy="5897562"/>
          </a:xfrm>
        </p:spPr>
        <p:txBody>
          <a:bodyPr/>
          <a:lstStyle/>
          <a:p>
            <a:pPr eaLnBrk="1" hangingPunct="1"/>
            <a:r>
              <a:rPr lang="en-US" sz="4000" dirty="0" smtClean="0"/>
              <a:t>Controversy followed since states were no longer able to deny certain liberties to their citizens.</a:t>
            </a:r>
            <a:br>
              <a:rPr lang="en-US" sz="4000" dirty="0" smtClean="0"/>
            </a:br>
            <a:r>
              <a:rPr lang="en-US" sz="4000" dirty="0" smtClean="0"/>
              <a:t/>
            </a:r>
            <a:br>
              <a:rPr lang="en-US" sz="4000" dirty="0" smtClean="0"/>
            </a:br>
            <a:r>
              <a:rPr lang="en-US" sz="4000" dirty="0" smtClean="0"/>
              <a:t>They were freer to speak, organize and use the press. They also had freedoms against the arbitrary use of law enforcement.</a:t>
            </a:r>
          </a:p>
        </p:txBody>
      </p:sp>
    </p:spTree>
  </p:cSld>
  <p:clrMapOvr>
    <a:masterClrMapping/>
  </p:clrMapOvr>
</p:sld>
</file>

<file path=ppt/slides/slide1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Supreme Court cases the apply national civil liberty restrictions to state governments contain language stating that the national limit applies to the states through the 14</a:t>
            </a:r>
            <a:r>
              <a:rPr lang="en-US" baseline="30000" dirty="0" smtClean="0"/>
              <a:t>th</a:t>
            </a:r>
            <a:r>
              <a:rPr lang="en-US" dirty="0" smtClean="0"/>
              <a:t> Amendment. </a:t>
            </a:r>
            <a:endParaRPr lang="en-US" dirty="0"/>
          </a:p>
        </p:txBody>
      </p:sp>
    </p:spTree>
  </p:cSld>
  <p:clrMapOvr>
    <a:masterClrMapping/>
  </p:clrMapOvr>
</p:sld>
</file>

<file path=ppt/slides/slide1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p:cNvSpPr>
            <a:spLocks noGrp="1" noChangeArrowheads="1"/>
          </p:cNvSpPr>
          <p:nvPr>
            <p:ph type="title"/>
          </p:nvPr>
        </p:nvSpPr>
        <p:spPr>
          <a:xfrm>
            <a:off x="457200" y="274638"/>
            <a:ext cx="8229600" cy="5897562"/>
          </a:xfrm>
        </p:spPr>
        <p:txBody>
          <a:bodyPr/>
          <a:lstStyle/>
          <a:p>
            <a:pPr eaLnBrk="1" hangingPunct="1"/>
            <a:r>
              <a:rPr lang="en-US" dirty="0" smtClean="0"/>
              <a:t>The doctrine of “equal protection of the laws” was also established in the 14</a:t>
            </a:r>
            <a:r>
              <a:rPr lang="en-US" baseline="30000" dirty="0" smtClean="0"/>
              <a:t>th</a:t>
            </a:r>
            <a:r>
              <a:rPr lang="en-US" dirty="0" smtClean="0"/>
              <a:t> Amendment, but we cover that when we discuss civil rights.</a:t>
            </a:r>
          </a:p>
        </p:txBody>
      </p:sp>
    </p:spTree>
  </p:cSld>
  <p:clrMapOvr>
    <a:masterClrMapping/>
  </p:clrMapOvr>
</p:sld>
</file>

<file path=ppt/slides/slide1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Next Topic</a:t>
            </a:r>
            <a:br>
              <a:rPr lang="en-US" dirty="0" smtClean="0"/>
            </a:br>
            <a:r>
              <a:rPr lang="en-US" dirty="0" smtClean="0"/>
              <a:t/>
            </a:r>
            <a:br>
              <a:rPr lang="en-US" dirty="0" smtClean="0"/>
            </a:br>
            <a:r>
              <a:rPr lang="en-US" dirty="0" smtClean="0"/>
              <a:t>The </a:t>
            </a:r>
            <a:r>
              <a:rPr lang="en-US" dirty="0" smtClean="0"/>
              <a:t>Content of the Bill of Rights</a:t>
            </a:r>
            <a:endParaRPr lang="en-US" dirty="0"/>
          </a:p>
        </p:txBody>
      </p:sp>
    </p:spTree>
  </p:cSld>
  <p:clrMapOvr>
    <a:masterClrMapping/>
  </p:clrMapOvr>
</p:sld>
</file>

<file path=ppt/slides/slide1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Responding to demands by the states ratifying conventions, </a:t>
            </a:r>
            <a:r>
              <a:rPr lang="en-US" dirty="0" smtClean="0">
                <a:hlinkClick r:id="rId2"/>
              </a:rPr>
              <a:t>James Madison introduced</a:t>
            </a:r>
            <a:r>
              <a:rPr lang="en-US" dirty="0" smtClean="0"/>
              <a:t> several constitutional amendments to the House of Representatives when it first met.  </a:t>
            </a:r>
            <a:endParaRPr lang="en-US" dirty="0"/>
          </a:p>
        </p:txBody>
      </p:sp>
    </p:spTree>
  </p:cSld>
  <p:clrMapOvr>
    <a:masterClrMapping/>
  </p:clrMapOvr>
</p:sld>
</file>

<file path=ppt/slides/slide1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Twelve would be sent to the states, ten would be ratified.</a:t>
            </a:r>
            <a:endParaRPr lang="en-US" dirty="0"/>
          </a:p>
        </p:txBody>
      </p:sp>
    </p:spTree>
  </p:cSld>
  <p:clrMapOvr>
    <a:masterClrMapping/>
  </p:clrMapOvr>
</p:sld>
</file>

<file path=ppt/slides/slide1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21362"/>
          </a:xfrm>
        </p:spPr>
        <p:txBody>
          <a:bodyPr/>
          <a:lstStyle/>
          <a:p>
            <a:r>
              <a:rPr lang="en-US" dirty="0" smtClean="0"/>
              <a:t>One of the rejected amendments was a right to conscience.</a:t>
            </a:r>
            <a:br>
              <a:rPr lang="en-US" dirty="0" smtClean="0"/>
            </a:br>
            <a:r>
              <a:rPr lang="en-US" dirty="0" smtClean="0"/>
              <a:t/>
            </a:r>
            <a:br>
              <a:rPr lang="en-US" dirty="0" smtClean="0"/>
            </a:br>
            <a:r>
              <a:rPr lang="en-US" dirty="0" smtClean="0"/>
              <a:t> “No State shall violate the equal rights of conscience, or the freedom of the press, or the trial by jury in criminal cases.” </a:t>
            </a:r>
            <a:endParaRPr lang="en-US" dirty="0"/>
          </a:p>
        </p:txBody>
      </p:sp>
    </p:spTree>
  </p:cSld>
  <p:clrMapOvr>
    <a:masterClrMapping/>
  </p:clrMapOvr>
</p:sld>
</file>

<file path=ppt/slides/slide1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It was rejected by the Senate.</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Bill of Rights places two general types of limitations on the powers of the national government: </a:t>
            </a:r>
            <a:br>
              <a:rPr lang="en-US" dirty="0" smtClean="0"/>
            </a:br>
            <a:r>
              <a:rPr lang="en-US" dirty="0" smtClean="0"/>
              <a:t/>
            </a:r>
            <a:br>
              <a:rPr lang="en-US" dirty="0" smtClean="0"/>
            </a:br>
            <a:r>
              <a:rPr lang="en-US" dirty="0" smtClean="0"/>
              <a:t>Substantive</a:t>
            </a:r>
            <a:br>
              <a:rPr lang="en-US" dirty="0" smtClean="0"/>
            </a:br>
            <a:r>
              <a:rPr lang="en-US" dirty="0" smtClean="0"/>
              <a:t>Procedural </a:t>
            </a:r>
            <a:endParaRPr lang="en-US" dirty="0"/>
          </a:p>
        </p:txBody>
      </p:sp>
    </p:spTree>
  </p:cSld>
  <p:clrMapOvr>
    <a:masterClrMapping/>
  </p:clrMapOvr>
  <p:timing>
    <p:tnLst>
      <p:par>
        <p:cTn id="1" dur="indefinite" restart="never" nodeType="tmRoot"/>
      </p:par>
    </p:tnLst>
  </p:timing>
</p:sld>
</file>

<file path=ppt/slides/slide1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2"/>
          <p:cNvSpPr>
            <a:spLocks noGrp="1" noChangeArrowheads="1"/>
          </p:cNvSpPr>
          <p:nvPr>
            <p:ph type="title"/>
          </p:nvPr>
        </p:nvSpPr>
        <p:spPr>
          <a:xfrm>
            <a:off x="457200" y="274638"/>
            <a:ext cx="8229600" cy="5897562"/>
          </a:xfrm>
        </p:spPr>
        <p:txBody>
          <a:bodyPr/>
          <a:lstStyle/>
          <a:p>
            <a:pPr eaLnBrk="1" hangingPunct="1"/>
            <a:r>
              <a:rPr lang="en-US" dirty="0" smtClean="0"/>
              <a:t>To repeat a point made above: </a:t>
            </a:r>
            <a:br>
              <a:rPr lang="en-US" dirty="0" smtClean="0"/>
            </a:br>
            <a:r>
              <a:rPr lang="en-US" dirty="0" smtClean="0"/>
              <a:t/>
            </a:r>
            <a:br>
              <a:rPr lang="en-US" dirty="0" smtClean="0"/>
            </a:br>
            <a:r>
              <a:rPr lang="en-US" dirty="0" smtClean="0"/>
              <a:t>There are two types of liberties established in the Bill of Rights, substantive and procedural.</a:t>
            </a:r>
            <a:br>
              <a:rPr lang="en-US" dirty="0" smtClean="0"/>
            </a:br>
            <a:r>
              <a:rPr lang="en-US" dirty="0" smtClean="0"/>
              <a:t/>
            </a:r>
            <a:br>
              <a:rPr lang="en-US" dirty="0" smtClean="0"/>
            </a:br>
            <a:r>
              <a:rPr lang="en-US" dirty="0" smtClean="0"/>
              <a:t>We will review each.</a:t>
            </a:r>
          </a:p>
        </p:txBody>
      </p:sp>
    </p:spTree>
  </p:cSld>
  <p:clrMapOvr>
    <a:masterClrMapping/>
  </p:clrMapOvr>
</p:sld>
</file>

<file path=ppt/slides/slide1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Rectangle 4"/>
          <p:cNvSpPr>
            <a:spLocks noGrp="1" noChangeArrowheads="1"/>
          </p:cNvSpPr>
          <p:nvPr>
            <p:ph type="title"/>
          </p:nvPr>
        </p:nvSpPr>
        <p:spPr>
          <a:xfrm>
            <a:off x="457200" y="274638"/>
            <a:ext cx="8229600" cy="5973762"/>
          </a:xfrm>
        </p:spPr>
        <p:txBody>
          <a:bodyPr/>
          <a:lstStyle/>
          <a:p>
            <a:pPr eaLnBrk="1" hangingPunct="1"/>
            <a:r>
              <a:rPr lang="en-US" dirty="0" smtClean="0"/>
              <a:t>Substantive Liberties</a:t>
            </a:r>
            <a:br>
              <a:rPr lang="en-US" dirty="0" smtClean="0"/>
            </a:br>
            <a:r>
              <a:rPr lang="en-US" dirty="0" smtClean="0"/>
              <a:t/>
            </a:r>
            <a:br>
              <a:rPr lang="en-US" dirty="0" smtClean="0"/>
            </a:br>
            <a:r>
              <a:rPr lang="en-US" dirty="0" smtClean="0"/>
              <a:t>The “what” of government</a:t>
            </a:r>
            <a:br>
              <a:rPr lang="en-US" dirty="0" smtClean="0"/>
            </a:br>
            <a:r>
              <a:rPr lang="en-US" dirty="0" smtClean="0"/>
              <a:t/>
            </a:r>
            <a:br>
              <a:rPr lang="en-US" dirty="0" smtClean="0"/>
            </a:br>
            <a:r>
              <a:rPr lang="en-US" dirty="0" smtClean="0"/>
              <a:t>These are contained in Amendments </a:t>
            </a:r>
            <a:r>
              <a:rPr lang="en-US" dirty="0" smtClean="0"/>
              <a:t>1, 2, 3, 9, and 10</a:t>
            </a:r>
          </a:p>
        </p:txBody>
      </p:sp>
    </p:spTree>
  </p:cSld>
  <p:clrMapOvr>
    <a:masterClrMapping/>
  </p:clrMapOvr>
</p:sld>
</file>

<file path=ppt/slides/slide1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p:cNvSpPr>
            <a:spLocks noGrp="1" noChangeArrowheads="1"/>
          </p:cNvSpPr>
          <p:nvPr>
            <p:ph type="title"/>
          </p:nvPr>
        </p:nvSpPr>
        <p:spPr>
          <a:xfrm>
            <a:off x="457200" y="274638"/>
            <a:ext cx="8229600" cy="5897562"/>
          </a:xfrm>
        </p:spPr>
        <p:txBody>
          <a:bodyPr/>
          <a:lstStyle/>
          <a:p>
            <a:pPr eaLnBrk="1" hangingPunct="1"/>
            <a:r>
              <a:rPr lang="en-US" sz="3600" dirty="0" smtClean="0">
                <a:hlinkClick r:id="rId3"/>
              </a:rPr>
              <a:t/>
            </a:r>
            <a:br>
              <a:rPr lang="en-US" sz="3600" dirty="0" smtClean="0">
                <a:hlinkClick r:id="rId3"/>
              </a:rPr>
            </a:br>
            <a:r>
              <a:rPr lang="en-US" sz="3600" dirty="0" smtClean="0">
                <a:hlinkClick r:id="rId3"/>
              </a:rPr>
              <a:t/>
            </a:r>
            <a:br>
              <a:rPr lang="en-US" sz="3600" dirty="0" smtClean="0">
                <a:hlinkClick r:id="rId3"/>
              </a:rPr>
            </a:br>
            <a:r>
              <a:rPr lang="en-US" sz="3600" dirty="0" smtClean="0">
                <a:hlinkClick r:id="rId3"/>
              </a:rPr>
              <a:t>First Amendment</a:t>
            </a:r>
            <a:r>
              <a:rPr lang="en-US" sz="3600" dirty="0" smtClean="0"/>
              <a:t>: Congress shall make no law respecting an establishment of religion, or prohibiting the free exercise thereof; or abridging the freedom of speech, or of the press; or the right of the people peaceably to assemble, and to petition the Government for a redress of grievances.</a:t>
            </a:r>
            <a:br>
              <a:rPr lang="en-US" sz="3600" dirty="0" smtClean="0"/>
            </a:br>
            <a:r>
              <a:rPr lang="en-US" sz="3600" dirty="0" smtClean="0"/>
              <a:t/>
            </a:r>
            <a:br>
              <a:rPr lang="en-US" sz="3600" dirty="0" smtClean="0"/>
            </a:br>
            <a:endParaRPr lang="en-US" sz="3600" dirty="0" smtClean="0"/>
          </a:p>
        </p:txBody>
      </p:sp>
    </p:spTree>
  </p:cSld>
  <p:clrMapOvr>
    <a:masterClrMapping/>
  </p:clrMapOvr>
</p:sld>
</file>

<file path=ppt/slides/slide1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2"/>
          <p:cNvSpPr>
            <a:spLocks noGrp="1" noChangeArrowheads="1"/>
          </p:cNvSpPr>
          <p:nvPr>
            <p:ph type="title"/>
          </p:nvPr>
        </p:nvSpPr>
        <p:spPr>
          <a:xfrm>
            <a:off x="457200" y="274638"/>
            <a:ext cx="8229600" cy="5897562"/>
          </a:xfrm>
        </p:spPr>
        <p:txBody>
          <a:bodyPr/>
          <a:lstStyle/>
          <a:p>
            <a:pPr eaLnBrk="1" hangingPunct="1"/>
            <a:r>
              <a:rPr lang="en-US" dirty="0" smtClean="0"/>
              <a:t>It establishes Six Liberties: </a:t>
            </a:r>
            <a:br>
              <a:rPr lang="en-US" dirty="0" smtClean="0"/>
            </a:br>
            <a:r>
              <a:rPr lang="en-US" dirty="0" smtClean="0"/>
              <a:t/>
            </a:r>
            <a:br>
              <a:rPr lang="en-US" dirty="0" smtClean="0"/>
            </a:br>
            <a:r>
              <a:rPr lang="en-US" dirty="0" smtClean="0"/>
              <a:t>Establishment</a:t>
            </a:r>
            <a:br>
              <a:rPr lang="en-US" dirty="0" smtClean="0"/>
            </a:br>
            <a:r>
              <a:rPr lang="en-US" dirty="0" smtClean="0"/>
              <a:t>Free Exercise</a:t>
            </a:r>
            <a:br>
              <a:rPr lang="en-US" dirty="0" smtClean="0"/>
            </a:br>
            <a:r>
              <a:rPr lang="en-US" dirty="0" smtClean="0"/>
              <a:t>Speech</a:t>
            </a:r>
            <a:br>
              <a:rPr lang="en-US" dirty="0" smtClean="0"/>
            </a:br>
            <a:r>
              <a:rPr lang="en-US" dirty="0" smtClean="0"/>
              <a:t>Press</a:t>
            </a:r>
            <a:br>
              <a:rPr lang="en-US" dirty="0" smtClean="0"/>
            </a:br>
            <a:r>
              <a:rPr lang="en-US" dirty="0" smtClean="0"/>
              <a:t>Peaceful Assembly</a:t>
            </a:r>
            <a:br>
              <a:rPr lang="en-US" dirty="0" smtClean="0"/>
            </a:br>
            <a:r>
              <a:rPr lang="en-US" dirty="0" smtClean="0"/>
              <a:t>Petition</a:t>
            </a:r>
          </a:p>
        </p:txBody>
      </p:sp>
    </p:spTree>
  </p:cSld>
  <p:clrMapOvr>
    <a:masterClrMapping/>
  </p:clrMapOvr>
</p:sld>
</file>

<file path=ppt/slides/slide1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More attention is paid to this amendment than to any other. We will dig into these controversies soon. </a:t>
            </a:r>
            <a:endParaRPr lang="en-US" dirty="0"/>
          </a:p>
        </p:txBody>
      </p:sp>
    </p:spTree>
  </p:cSld>
  <p:clrMapOvr>
    <a:masterClrMapping/>
  </p:clrMapOvr>
</p:sld>
</file>

<file path=ppt/slides/slide1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2"/>
          <p:cNvSpPr>
            <a:spLocks noGrp="1" noChangeArrowheads="1"/>
          </p:cNvSpPr>
          <p:nvPr>
            <p:ph type="title"/>
          </p:nvPr>
        </p:nvSpPr>
        <p:spPr>
          <a:xfrm>
            <a:off x="457200" y="274638"/>
            <a:ext cx="8229600" cy="5897562"/>
          </a:xfrm>
        </p:spPr>
        <p:txBody>
          <a:bodyPr/>
          <a:lstStyle/>
          <a:p>
            <a:pPr eaLnBrk="1" hangingPunct="1"/>
            <a:r>
              <a:rPr lang="en-US" dirty="0" smtClean="0">
                <a:hlinkClick r:id="rId3"/>
              </a:rPr>
              <a:t>Second Amendment</a:t>
            </a:r>
            <a:r>
              <a:rPr lang="en-US" dirty="0" smtClean="0"/>
              <a:t>: A well regulated Militia, being necessary to the security of a free State, the right of the people to keep and bear Arms, shall not be infringed.</a:t>
            </a:r>
          </a:p>
        </p:txBody>
      </p:sp>
    </p:spTree>
  </p:cSld>
  <p:clrMapOvr>
    <a:masterClrMapping/>
  </p:clrMapOvr>
</p:sld>
</file>

<file path=ppt/slides/slide1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4000" dirty="0" smtClean="0"/>
              <a:t>Until several years ago, the Supreme Court had never clarified the meaning of the opening phrase. </a:t>
            </a:r>
            <a:br>
              <a:rPr lang="en-US" sz="4000" dirty="0" smtClean="0"/>
            </a:br>
            <a:r>
              <a:rPr lang="en-US" sz="4000" dirty="0" smtClean="0"/>
              <a:t/>
            </a:r>
            <a:br>
              <a:rPr lang="en-US" sz="4000" dirty="0" smtClean="0"/>
            </a:br>
            <a:r>
              <a:rPr lang="en-US" sz="4000" dirty="0" smtClean="0"/>
              <a:t>Is the right to bear arms absolute or conditional upon the existence of a militia (which a standing army has made unnecessary)?</a:t>
            </a:r>
            <a:endParaRPr lang="en-US" sz="4000" dirty="0"/>
          </a:p>
        </p:txBody>
      </p:sp>
    </p:spTree>
  </p:cSld>
  <p:clrMapOvr>
    <a:masterClrMapping/>
  </p:clrMapOvr>
</p:sld>
</file>

<file path=ppt/slides/slide1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Rectangle 2"/>
          <p:cNvSpPr>
            <a:spLocks noGrp="1" noChangeArrowheads="1"/>
          </p:cNvSpPr>
          <p:nvPr>
            <p:ph type="title"/>
          </p:nvPr>
        </p:nvSpPr>
        <p:spPr>
          <a:xfrm>
            <a:off x="457200" y="274638"/>
            <a:ext cx="8229600" cy="5897562"/>
          </a:xfrm>
        </p:spPr>
        <p:txBody>
          <a:bodyPr/>
          <a:lstStyle/>
          <a:p>
            <a:pPr eaLnBrk="1" hangingPunct="1"/>
            <a:r>
              <a:rPr lang="en-US" dirty="0" smtClean="0"/>
              <a:t>In the case </a:t>
            </a:r>
            <a:r>
              <a:rPr lang="en-US" dirty="0" smtClean="0">
                <a:hlinkClick r:id="rId3"/>
              </a:rPr>
              <a:t>DC v. Heller</a:t>
            </a:r>
            <a:r>
              <a:rPr lang="en-US" dirty="0" smtClean="0"/>
              <a:t>, the court ruled 5-4, that it was an absolute right.</a:t>
            </a:r>
            <a:br>
              <a:rPr lang="en-US" dirty="0" smtClean="0"/>
            </a:br>
            <a:r>
              <a:rPr lang="en-US" dirty="0" smtClean="0"/>
              <a:t/>
            </a:r>
            <a:br>
              <a:rPr lang="en-US" dirty="0" smtClean="0"/>
            </a:br>
            <a:r>
              <a:rPr lang="en-US" dirty="0" smtClean="0">
                <a:hlinkClick r:id="rId4"/>
              </a:rPr>
              <a:t>McDonald v. Chicago </a:t>
            </a:r>
            <a:r>
              <a:rPr lang="en-US" dirty="0" smtClean="0"/>
              <a:t>made this applicable – through the 14</a:t>
            </a:r>
            <a:r>
              <a:rPr lang="en-US" baseline="30000" dirty="0" smtClean="0"/>
              <a:t>th</a:t>
            </a:r>
            <a:r>
              <a:rPr lang="en-US" dirty="0" smtClean="0"/>
              <a:t> Amendment – to the states.</a:t>
            </a:r>
          </a:p>
        </p:txBody>
      </p:sp>
    </p:spTree>
  </p:cSld>
  <p:clrMapOvr>
    <a:masterClrMapping/>
  </p:clrMapOvr>
</p:sld>
</file>

<file path=ppt/slides/slide1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2"/>
          <p:cNvSpPr>
            <a:spLocks noGrp="1" noChangeArrowheads="1"/>
          </p:cNvSpPr>
          <p:nvPr>
            <p:ph type="title"/>
          </p:nvPr>
        </p:nvSpPr>
        <p:spPr>
          <a:xfrm>
            <a:off x="457200" y="274638"/>
            <a:ext cx="8229600" cy="5897562"/>
          </a:xfrm>
        </p:spPr>
        <p:txBody>
          <a:bodyPr/>
          <a:lstStyle/>
          <a:p>
            <a:pPr eaLnBrk="1" hangingPunct="1"/>
            <a:r>
              <a:rPr lang="en-US" dirty="0" smtClean="0">
                <a:hlinkClick r:id="rId3"/>
              </a:rPr>
              <a:t>Third Amendment</a:t>
            </a:r>
            <a:r>
              <a:rPr lang="en-US" dirty="0" smtClean="0"/>
              <a:t>: No Soldier shall, in time of peace be quartered in any house, without the consent of the Owner, nor in time of war, but in a manner to be prescribed by law.</a:t>
            </a:r>
          </a:p>
        </p:txBody>
      </p:sp>
    </p:spTree>
  </p:cSld>
  <p:clrMapOvr>
    <a:masterClrMapping/>
  </p:clrMapOvr>
</p:sld>
</file>

<file path=ppt/slides/slide1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There is very little jurisprudence associated with this amendment.</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(Note that prior to the 14</a:t>
            </a:r>
            <a:r>
              <a:rPr lang="en-US" baseline="30000" dirty="0" smtClean="0"/>
              <a:t>th</a:t>
            </a:r>
            <a:r>
              <a:rPr lang="en-US" dirty="0" smtClean="0"/>
              <a:t> Amendment, the Bill of Rights applied only to the national government.)</a:t>
            </a:r>
            <a:endParaRPr lang="en-US" dirty="0"/>
          </a:p>
        </p:txBody>
      </p:sp>
    </p:spTree>
    <p:extLst>
      <p:ext uri="{BB962C8B-B14F-4D97-AF65-F5344CB8AC3E}">
        <p14:creationId xmlns:p14="http://schemas.microsoft.com/office/powerpoint/2010/main" val="2224730242"/>
      </p:ext>
    </p:extLst>
  </p:cSld>
  <p:clrMapOvr>
    <a:masterClrMapping/>
  </p:clrMapOvr>
</p:sld>
</file>

<file path=ppt/slides/slide1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a:xfrm>
            <a:off x="457200" y="274638"/>
            <a:ext cx="8229600" cy="5897562"/>
          </a:xfrm>
        </p:spPr>
        <p:txBody>
          <a:bodyPr/>
          <a:lstStyle/>
          <a:p>
            <a:pPr eaLnBrk="1" hangingPunct="1"/>
            <a:r>
              <a:rPr lang="en-US" dirty="0" smtClean="0">
                <a:hlinkClick r:id="rId3"/>
              </a:rPr>
              <a:t>Ninth Amendment</a:t>
            </a:r>
            <a:r>
              <a:rPr lang="en-US" dirty="0" smtClean="0"/>
              <a:t>: The enumeration in the Constitution, of certain rights, shall not be construed to deny or disparage others retained by the people.  </a:t>
            </a:r>
          </a:p>
        </p:txBody>
      </p:sp>
    </p:spTree>
  </p:cSld>
  <p:clrMapOvr>
    <a:masterClrMapping/>
  </p:clrMapOvr>
</p:sld>
</file>

<file path=ppt/slides/slide1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2"/>
          <p:cNvSpPr>
            <a:spLocks noGrp="1" noChangeArrowheads="1"/>
          </p:cNvSpPr>
          <p:nvPr>
            <p:ph type="title"/>
          </p:nvPr>
        </p:nvSpPr>
        <p:spPr>
          <a:xfrm>
            <a:off x="457200" y="274638"/>
            <a:ext cx="8229600" cy="5897562"/>
          </a:xfrm>
        </p:spPr>
        <p:txBody>
          <a:bodyPr/>
          <a:lstStyle/>
          <a:p>
            <a:pPr eaLnBrk="1" hangingPunct="1"/>
            <a:r>
              <a:rPr lang="en-US" dirty="0" smtClean="0"/>
              <a:t>Establishes, controversially, that other rights may exist, but it does not explain how these rights might be justified.</a:t>
            </a:r>
          </a:p>
        </p:txBody>
      </p:sp>
    </p:spTree>
  </p:cSld>
  <p:clrMapOvr>
    <a:masterClrMapping/>
  </p:clrMapOvr>
</p:sld>
</file>

<file path=ppt/slides/slide1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This amendment was used to help establish the right to privacy. </a:t>
            </a:r>
            <a:br>
              <a:rPr lang="en-US" dirty="0" smtClean="0"/>
            </a:br>
            <a:r>
              <a:rPr lang="en-US" dirty="0" smtClean="0"/>
              <a:t/>
            </a:r>
            <a:br>
              <a:rPr lang="en-US" dirty="0" smtClean="0"/>
            </a:br>
            <a:r>
              <a:rPr lang="en-US" dirty="0" smtClean="0"/>
              <a:t>There is debate regarding how often, and how, it ought to be used.</a:t>
            </a:r>
            <a:endParaRPr lang="en-US" dirty="0"/>
          </a:p>
        </p:txBody>
      </p:sp>
    </p:spTree>
  </p:cSld>
  <p:clrMapOvr>
    <a:masterClrMapping/>
  </p:clrMapOvr>
</p:sld>
</file>

<file path=ppt/slides/slide1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title"/>
          </p:nvPr>
        </p:nvSpPr>
        <p:spPr>
          <a:xfrm>
            <a:off x="457200" y="274638"/>
            <a:ext cx="8229600" cy="5897562"/>
          </a:xfrm>
        </p:spPr>
        <p:txBody>
          <a:bodyPr/>
          <a:lstStyle/>
          <a:p>
            <a:pPr eaLnBrk="1" hangingPunct="1"/>
            <a:r>
              <a:rPr lang="en-US" dirty="0" smtClean="0">
                <a:hlinkClick r:id="rId3"/>
              </a:rPr>
              <a:t>Tenth Amendment</a:t>
            </a:r>
            <a:r>
              <a:rPr lang="en-US" dirty="0" smtClean="0"/>
              <a:t>: The powers not delegated to the United States by the Constitution, nor prohibited by it to the States, are reserved to the States respectively, or to the people.</a:t>
            </a:r>
          </a:p>
        </p:txBody>
      </p:sp>
    </p:spTree>
  </p:cSld>
  <p:clrMapOvr>
    <a:masterClrMapping/>
  </p:clrMapOvr>
</p:sld>
</file>

<file path=ppt/slides/slide1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2"/>
          <p:cNvSpPr>
            <a:spLocks noGrp="1" noChangeArrowheads="1"/>
          </p:cNvSpPr>
          <p:nvPr>
            <p:ph type="title"/>
          </p:nvPr>
        </p:nvSpPr>
        <p:spPr>
          <a:xfrm>
            <a:off x="457200" y="274638"/>
            <a:ext cx="8229600" cy="5897562"/>
          </a:xfrm>
        </p:spPr>
        <p:txBody>
          <a:bodyPr/>
          <a:lstStyle/>
          <a:p>
            <a:pPr eaLnBrk="1" hangingPunct="1"/>
            <a:r>
              <a:rPr lang="en-US" dirty="0" smtClean="0"/>
              <a:t>As we already know, this amendment defines the terminology </a:t>
            </a:r>
            <a:br>
              <a:rPr lang="en-US" dirty="0" smtClean="0"/>
            </a:br>
            <a:r>
              <a:rPr lang="en-US" dirty="0" smtClean="0"/>
              <a:t>of federalism.</a:t>
            </a:r>
          </a:p>
        </p:txBody>
      </p:sp>
    </p:spTree>
  </p:cSld>
  <p:clrMapOvr>
    <a:masterClrMapping/>
  </p:clrMapOvr>
</p:sld>
</file>

<file path=ppt/slides/slide1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4"/>
          <p:cNvSpPr>
            <a:spLocks noGrp="1" noChangeArrowheads="1"/>
          </p:cNvSpPr>
          <p:nvPr>
            <p:ph type="title"/>
          </p:nvPr>
        </p:nvSpPr>
        <p:spPr>
          <a:xfrm>
            <a:off x="457200" y="274638"/>
            <a:ext cx="8229600" cy="5897562"/>
          </a:xfrm>
        </p:spPr>
        <p:txBody>
          <a:bodyPr/>
          <a:lstStyle/>
          <a:p>
            <a:pPr eaLnBrk="1" hangingPunct="1"/>
            <a:r>
              <a:rPr lang="en-US" dirty="0" smtClean="0"/>
              <a:t>Procedural Liberties</a:t>
            </a:r>
            <a:br>
              <a:rPr lang="en-US" dirty="0" smtClean="0"/>
            </a:br>
            <a:r>
              <a:rPr lang="en-US" dirty="0" smtClean="0"/>
              <a:t/>
            </a:r>
            <a:br>
              <a:rPr lang="en-US" dirty="0" smtClean="0"/>
            </a:br>
            <a:r>
              <a:rPr lang="en-US" dirty="0" smtClean="0"/>
              <a:t>The “how” of government</a:t>
            </a:r>
            <a:br>
              <a:rPr lang="en-US" dirty="0" smtClean="0"/>
            </a:br>
            <a:r>
              <a:rPr lang="en-US" dirty="0" smtClean="0"/>
              <a:t/>
            </a:r>
            <a:br>
              <a:rPr lang="en-US" dirty="0" smtClean="0"/>
            </a:br>
            <a:r>
              <a:rPr lang="en-US" dirty="0" smtClean="0"/>
              <a:t>Amendments 4 - 8</a:t>
            </a:r>
          </a:p>
        </p:txBody>
      </p:sp>
    </p:spTree>
  </p:cSld>
  <p:clrMapOvr>
    <a:masterClrMapping/>
  </p:clrMapOvr>
</p:sld>
</file>

<file path=ppt/slides/slide1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Rectangle 2"/>
          <p:cNvSpPr>
            <a:spLocks noGrp="1" noChangeArrowheads="1"/>
          </p:cNvSpPr>
          <p:nvPr>
            <p:ph type="title"/>
          </p:nvPr>
        </p:nvSpPr>
        <p:spPr>
          <a:xfrm>
            <a:off x="457200" y="274638"/>
            <a:ext cx="8229600" cy="5897562"/>
          </a:xfrm>
        </p:spPr>
        <p:txBody>
          <a:bodyPr/>
          <a:lstStyle/>
          <a:p>
            <a:pPr eaLnBrk="1" hangingPunct="1"/>
            <a:r>
              <a:rPr lang="en-US" sz="4000" dirty="0" smtClean="0"/>
              <a:t>As suggested above, together these amendments define the parameters of what we know as the </a:t>
            </a:r>
            <a:r>
              <a:rPr lang="en-US" sz="4000" dirty="0" smtClean="0">
                <a:hlinkClick r:id="rId3"/>
              </a:rPr>
              <a:t>Due Process of Law</a:t>
            </a:r>
            <a:r>
              <a:rPr lang="en-US" sz="4000" dirty="0" smtClean="0"/>
              <a:t>.</a:t>
            </a:r>
            <a:br>
              <a:rPr lang="en-US" sz="4000" dirty="0" smtClean="0"/>
            </a:br>
            <a:r>
              <a:rPr lang="en-US" sz="4000" dirty="0" smtClean="0"/>
              <a:t/>
            </a:r>
            <a:br>
              <a:rPr lang="en-US" sz="4000" dirty="0" smtClean="0"/>
            </a:br>
            <a:r>
              <a:rPr lang="en-US" sz="4000" dirty="0" smtClean="0"/>
              <a:t>The legal system – from beginning to end – has to follow certain guidelines to keep it from being an agent of arbitrary power.</a:t>
            </a:r>
          </a:p>
        </p:txBody>
      </p:sp>
    </p:spTree>
  </p:cSld>
  <p:clrMapOvr>
    <a:masterClrMapping/>
  </p:clrMapOvr>
</p:sld>
</file>

<file path=ppt/slides/slide1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Rectangle 2"/>
          <p:cNvSpPr>
            <a:spLocks noGrp="1" noChangeArrowheads="1"/>
          </p:cNvSpPr>
          <p:nvPr>
            <p:ph type="title"/>
          </p:nvPr>
        </p:nvSpPr>
        <p:spPr>
          <a:xfrm>
            <a:off x="457200" y="274638"/>
            <a:ext cx="8229600" cy="5897562"/>
          </a:xfrm>
        </p:spPr>
        <p:txBody>
          <a:bodyPr/>
          <a:lstStyle/>
          <a:p>
            <a:pPr eaLnBrk="1" hangingPunct="1"/>
            <a:r>
              <a:rPr lang="en-US" dirty="0" smtClean="0"/>
              <a:t>Given the power government has to remove an individual’s life, liberty and property, these amendments restrict the potential that this power can be used in a discretionary or arbitrary manner.</a:t>
            </a:r>
          </a:p>
        </p:txBody>
      </p:sp>
    </p:spTree>
  </p:cSld>
  <p:clrMapOvr>
    <a:masterClrMapping/>
  </p:clrMapOvr>
</p:sld>
</file>

<file path=ppt/slides/slide1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These are what some people derisively call “technicalities.”</a:t>
            </a:r>
            <a:endParaRPr lang="en-US" dirty="0"/>
          </a:p>
        </p:txBody>
      </p:sp>
    </p:spTree>
  </p:cSld>
  <p:clrMapOvr>
    <a:masterClrMapping/>
  </p:clrMapOvr>
</p:sld>
</file>

<file path=ppt/slides/slide1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Rectangle 2"/>
          <p:cNvSpPr>
            <a:spLocks noGrp="1" noChangeArrowheads="1"/>
          </p:cNvSpPr>
          <p:nvPr>
            <p:ph type="title"/>
          </p:nvPr>
        </p:nvSpPr>
        <p:spPr>
          <a:xfrm>
            <a:off x="457200" y="274638"/>
            <a:ext cx="8229600" cy="5897562"/>
          </a:xfrm>
        </p:spPr>
        <p:txBody>
          <a:bodyPr/>
          <a:lstStyle/>
          <a:p>
            <a:pPr eaLnBrk="1" hangingPunct="1"/>
            <a:r>
              <a:rPr lang="en-US" sz="3600" dirty="0" smtClean="0">
                <a:hlinkClick r:id="rId3"/>
              </a:rPr>
              <a:t>Fourth Amendment</a:t>
            </a:r>
            <a:r>
              <a:rPr lang="en-US" sz="3600" dirty="0" smtClean="0"/>
              <a:t>: The right of the people to be secure in their persons, houses, papers, and effects, against unreasonable searches and seizures, shall not be violated, and no Warrants shall issue, but upon probable cause, supported by Oath or affirmation, and particularly describing the place to be searched, and the persons or things to be seized.</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As a consequence we can speak of procedural liberty (notably </a:t>
            </a:r>
            <a:r>
              <a:rPr lang="en-US" dirty="0" smtClean="0">
                <a:hlinkClick r:id="rId2"/>
              </a:rPr>
              <a:t>due process</a:t>
            </a:r>
            <a:r>
              <a:rPr lang="en-US" dirty="0" smtClean="0"/>
              <a:t>) and substantive liberty.</a:t>
            </a:r>
            <a:endParaRPr lang="en-US" dirty="0"/>
          </a:p>
        </p:txBody>
      </p:sp>
    </p:spTree>
  </p:cSld>
  <p:clrMapOvr>
    <a:masterClrMapping/>
  </p:clrMapOvr>
</p:sld>
</file>

<file path=ppt/slides/slide1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After the First Amendment, this gets more attention form the courts than almost any other amendment.</a:t>
            </a:r>
            <a:endParaRPr lang="en-US" dirty="0"/>
          </a:p>
        </p:txBody>
      </p:sp>
    </p:spTree>
  </p:cSld>
  <p:clrMapOvr>
    <a:masterClrMapping/>
  </p:clrMapOvr>
</p:sld>
</file>

<file path=ppt/slides/slide1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It places limits on the investigative power of law enforcement.  </a:t>
            </a:r>
            <a:endParaRPr lang="en-US" dirty="0"/>
          </a:p>
        </p:txBody>
      </p:sp>
    </p:spTree>
  </p:cSld>
  <p:clrMapOvr>
    <a:masterClrMapping/>
  </p:clrMapOvr>
</p:sld>
</file>

<file path=ppt/slides/slide1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 search must be justified. Police cannot go on “fishing expeditions” casting their nets wide to see what they can catch.</a:t>
            </a:r>
            <a:endParaRPr lang="en-US" dirty="0"/>
          </a:p>
        </p:txBody>
      </p:sp>
    </p:spTree>
  </p:cSld>
  <p:clrMapOvr>
    <a:masterClrMapping/>
  </p:clrMapOvr>
</p:sld>
</file>

<file path=ppt/slides/slide1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Searches have to be based on probable cause and be based on a warrant which states what they are looking for and where they think they will find it.</a:t>
            </a:r>
            <a:endParaRPr lang="en-US" dirty="0"/>
          </a:p>
        </p:txBody>
      </p:sp>
    </p:spTree>
  </p:cSld>
  <p:clrMapOvr>
    <a:masterClrMapping/>
  </p:clrMapOvr>
</p:sld>
</file>

<file path=ppt/slides/slide1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But: how broadly will the court define “</a:t>
            </a:r>
            <a:r>
              <a:rPr lang="en-US" dirty="0" smtClean="0">
                <a:hlinkClick r:id="rId2"/>
              </a:rPr>
              <a:t>probable cause</a:t>
            </a:r>
            <a:r>
              <a:rPr lang="en-US" dirty="0" smtClean="0"/>
              <a:t>?” </a:t>
            </a:r>
            <a:br>
              <a:rPr lang="en-US" dirty="0" smtClean="0"/>
            </a:br>
            <a:r>
              <a:rPr lang="en-US" dirty="0" smtClean="0"/>
              <a:t/>
            </a:r>
            <a:br>
              <a:rPr lang="en-US" dirty="0" smtClean="0"/>
            </a:br>
            <a:r>
              <a:rPr lang="en-US" dirty="0" smtClean="0"/>
              <a:t>What level is suspicion is necessary to justify a search?</a:t>
            </a:r>
            <a:endParaRPr lang="en-US" dirty="0"/>
          </a:p>
        </p:txBody>
      </p:sp>
    </p:spTree>
  </p:cSld>
  <p:clrMapOvr>
    <a:masterClrMapping/>
  </p:clrMapOvr>
</p:sld>
</file>

<file path=ppt/slides/slide1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Title 1"/>
          <p:cNvSpPr>
            <a:spLocks noGrp="1"/>
          </p:cNvSpPr>
          <p:nvPr>
            <p:ph type="title"/>
          </p:nvPr>
        </p:nvSpPr>
        <p:spPr>
          <a:xfrm>
            <a:off x="457200" y="274638"/>
            <a:ext cx="8229600" cy="6126162"/>
          </a:xfrm>
        </p:spPr>
        <p:txBody>
          <a:bodyPr/>
          <a:lstStyle/>
          <a:p>
            <a:r>
              <a:rPr lang="en-US" dirty="0" smtClean="0"/>
              <a:t>An additional area of controversy: </a:t>
            </a:r>
            <a:br>
              <a:rPr lang="en-US" dirty="0" smtClean="0"/>
            </a:br>
            <a:r>
              <a:rPr lang="en-US" dirty="0" smtClean="0"/>
              <a:t/>
            </a:r>
            <a:br>
              <a:rPr lang="en-US" dirty="0" smtClean="0"/>
            </a:br>
            <a:r>
              <a:rPr lang="en-US" dirty="0" smtClean="0">
                <a:hlinkClick r:id="rId3"/>
              </a:rPr>
              <a:t>The Exclusionary Rule</a:t>
            </a:r>
            <a:r>
              <a:rPr lang="en-US" dirty="0" smtClean="0"/>
              <a:t/>
            </a:r>
            <a:br>
              <a:rPr lang="en-US" dirty="0" smtClean="0"/>
            </a:br>
            <a:r>
              <a:rPr lang="en-US" dirty="0" smtClean="0"/>
              <a:t/>
            </a:r>
            <a:br>
              <a:rPr lang="en-US" dirty="0" smtClean="0"/>
            </a:br>
            <a:r>
              <a:rPr lang="en-US" dirty="0" smtClean="0"/>
              <a:t>Can evidence gathered in an unreasonable search be excluded from being introduced in court?</a:t>
            </a:r>
          </a:p>
        </p:txBody>
      </p:sp>
    </p:spTree>
  </p:cSld>
  <p:clrMapOvr>
    <a:masterClrMapping/>
  </p:clrMapOvr>
</p:sld>
</file>

<file path=ppt/slides/slide1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Rectangle 2"/>
          <p:cNvSpPr>
            <a:spLocks noGrp="1" noChangeArrowheads="1"/>
          </p:cNvSpPr>
          <p:nvPr>
            <p:ph type="title"/>
          </p:nvPr>
        </p:nvSpPr>
        <p:spPr>
          <a:xfrm>
            <a:off x="457200" y="274638"/>
            <a:ext cx="8229600" cy="5897562"/>
          </a:xfrm>
        </p:spPr>
        <p:txBody>
          <a:bodyPr/>
          <a:lstStyle/>
          <a:p>
            <a:pPr eaLnBrk="1" hangingPunct="1"/>
            <a:r>
              <a:rPr lang="en-US" sz="2800" dirty="0" smtClean="0">
                <a:hlinkClick r:id="rId3"/>
              </a:rPr>
              <a:t>Fifth Amendment</a:t>
            </a:r>
            <a:r>
              <a:rPr lang="en-US" sz="2800" dirty="0" smtClean="0"/>
              <a:t>: No person shall be held to answer for a capital, or otherwise infamous crime, unless on a presentment or indictment of a Grand Jury, except in cases arising in the land or naval forces, or in the Militia, when in actual service in time of War or public danger; nor shall any person be subject for the same offence to be twice put in jeopardy of life or limb; nor shall be compelled in any criminal case to be a witness against himself, nor be deprived of life, liberty, or property, without due process of law; nor shall private property be taken for public use, without just compensation</a:t>
            </a:r>
          </a:p>
        </p:txBody>
      </p:sp>
    </p:spTree>
  </p:cSld>
  <p:clrMapOvr>
    <a:masterClrMapping/>
  </p:clrMapOvr>
</p:sld>
</file>

<file path=ppt/slides/slide1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This places limits on the arbitrary actions of district attorneys. </a:t>
            </a:r>
            <a:endParaRPr lang="en-US" dirty="0"/>
          </a:p>
        </p:txBody>
      </p:sp>
    </p:spTree>
  </p:cSld>
  <p:clrMapOvr>
    <a:masterClrMapping/>
  </p:clrMapOvr>
</p:sld>
</file>

<file path=ppt/slides/slide1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Trials can only be justified if an indictment is issued by a grand jury, they only have one crack at finding a defendant guilty, and defendants can’t be tortured in order to get evidence.</a:t>
            </a:r>
            <a:endParaRPr lang="en-US" dirty="0"/>
          </a:p>
        </p:txBody>
      </p:sp>
    </p:spTree>
  </p:cSld>
  <p:clrMapOvr>
    <a:masterClrMapping/>
  </p:clrMapOvr>
</p:sld>
</file>

<file path=ppt/slides/slide1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6" name="Title 1"/>
          <p:cNvSpPr>
            <a:spLocks noGrp="1"/>
          </p:cNvSpPr>
          <p:nvPr>
            <p:ph type="title"/>
          </p:nvPr>
        </p:nvSpPr>
        <p:spPr>
          <a:xfrm>
            <a:off x="457200" y="274638"/>
            <a:ext cx="8229600" cy="6126162"/>
          </a:xfrm>
        </p:spPr>
        <p:txBody>
          <a:bodyPr/>
          <a:lstStyle/>
          <a:p>
            <a:r>
              <a:rPr lang="en-US" dirty="0" smtClean="0"/>
              <a:t>Areas of Controversy: </a:t>
            </a:r>
            <a:br>
              <a:rPr lang="en-US" dirty="0" smtClean="0"/>
            </a:br>
            <a:r>
              <a:rPr lang="en-US" dirty="0" smtClean="0"/>
              <a:t/>
            </a:r>
            <a:br>
              <a:rPr lang="en-US" dirty="0" smtClean="0"/>
            </a:br>
            <a:r>
              <a:rPr lang="en-US" dirty="0" smtClean="0">
                <a:hlinkClick r:id="rId3"/>
              </a:rPr>
              <a:t>Double Jeopardy</a:t>
            </a:r>
            <a:r>
              <a:rPr lang="en-US" dirty="0" smtClean="0"/>
              <a:t/>
            </a:r>
            <a:br>
              <a:rPr lang="en-US" dirty="0" smtClean="0"/>
            </a:br>
            <a:r>
              <a:rPr lang="en-US" dirty="0" smtClean="0">
                <a:hlinkClick r:id="rId4" action="ppaction://hlinkfile"/>
              </a:rPr>
              <a:t>Eminent Domain</a:t>
            </a:r>
            <a:endParaRPr lang="en-US" dirty="0" smtClean="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 substantive limit refers to what government can pass laws about</a:t>
            </a:r>
            <a:br>
              <a:rPr lang="en-US" dirty="0" smtClean="0"/>
            </a:br>
            <a:r>
              <a:rPr lang="en-US" dirty="0" smtClean="0"/>
              <a:t/>
            </a:r>
            <a:br>
              <a:rPr lang="en-US" dirty="0" smtClean="0"/>
            </a:br>
            <a:r>
              <a:rPr lang="en-US" dirty="0" smtClean="0"/>
              <a:t>(religion, speech, press etc…)</a:t>
            </a:r>
            <a:endParaRPr lang="en-US" dirty="0"/>
          </a:p>
        </p:txBody>
      </p:sp>
    </p:spTree>
  </p:cSld>
  <p:clrMapOvr>
    <a:masterClrMapping/>
  </p:clrMapOvr>
  <p:timing>
    <p:tnLst>
      <p:par>
        <p:cTn id="1" dur="indefinite" restart="never" nodeType="tmRoot"/>
      </p:par>
    </p:tnLst>
  </p:timing>
</p:sld>
</file>

<file path=ppt/slides/slide1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Rectangle 2"/>
          <p:cNvSpPr>
            <a:spLocks noGrp="1" noChangeArrowheads="1"/>
          </p:cNvSpPr>
          <p:nvPr>
            <p:ph type="title"/>
          </p:nvPr>
        </p:nvSpPr>
        <p:spPr>
          <a:xfrm>
            <a:off x="457200" y="274638"/>
            <a:ext cx="8229600" cy="5897562"/>
          </a:xfrm>
        </p:spPr>
        <p:txBody>
          <a:bodyPr/>
          <a:lstStyle/>
          <a:p>
            <a:pPr algn="just" eaLnBrk="1" hangingPunct="1"/>
            <a:r>
              <a:rPr lang="en-US" sz="3200" dirty="0" smtClean="0">
                <a:hlinkClick r:id="rId3"/>
              </a:rPr>
              <a:t>Sixth Amendment</a:t>
            </a:r>
            <a:r>
              <a:rPr lang="en-US" sz="3200" dirty="0" smtClean="0"/>
              <a:t>: In all criminal prosecutions, the accused shall enjoy the right to a speedy and public trial, by an impartial jury of the State and district where in the crime shall have been committed, which district shall have been previously ascertained by law, and to be informed of the nature and cause of the accusation; to be confronted with the witnesses against him; to have compulsory process for obtaining witnesses in his favor, and to have the Assistance of Counsel for his defence. </a:t>
            </a:r>
          </a:p>
        </p:txBody>
      </p:sp>
    </p:spTree>
  </p:cSld>
  <p:clrMapOvr>
    <a:masterClrMapping/>
  </p:clrMapOvr>
</p:sld>
</file>

<file path=ppt/slides/slide1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This applies to trials. Judges must ensure that defendant know what they are accused of, can challenge accusers, have access to a lawyer, and have access to a speedy and public trial before a jury of their peers.</a:t>
            </a:r>
            <a:endParaRPr lang="en-US" dirty="0"/>
          </a:p>
        </p:txBody>
      </p:sp>
    </p:spTree>
  </p:cSld>
  <p:clrMapOvr>
    <a:masterClrMapping/>
  </p:clrMapOvr>
</p:sld>
</file>

<file path=ppt/slides/slide1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This limits the arbitrary power of judges.</a:t>
            </a:r>
            <a:endParaRPr lang="en-US" dirty="0"/>
          </a:p>
        </p:txBody>
      </p:sp>
    </p:spTree>
  </p:cSld>
  <p:clrMapOvr>
    <a:masterClrMapping/>
  </p:clrMapOvr>
</p:sld>
</file>

<file path=ppt/slides/slide1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Title 1"/>
          <p:cNvSpPr>
            <a:spLocks noGrp="1"/>
          </p:cNvSpPr>
          <p:nvPr>
            <p:ph type="title"/>
          </p:nvPr>
        </p:nvSpPr>
        <p:spPr>
          <a:xfrm>
            <a:off x="457200" y="274638"/>
            <a:ext cx="8229600" cy="6126162"/>
          </a:xfrm>
        </p:spPr>
        <p:txBody>
          <a:bodyPr/>
          <a:lstStyle/>
          <a:p>
            <a:r>
              <a:rPr lang="en-US" dirty="0" smtClean="0"/>
              <a:t>Again there are significant areas of controversy: </a:t>
            </a:r>
            <a:br>
              <a:rPr lang="en-US" dirty="0" smtClean="0"/>
            </a:br>
            <a:r>
              <a:rPr lang="en-US" dirty="0" smtClean="0"/>
              <a:t/>
            </a:r>
            <a:br>
              <a:rPr lang="en-US" dirty="0" smtClean="0"/>
            </a:br>
            <a:r>
              <a:rPr lang="en-US" dirty="0" smtClean="0"/>
              <a:t>Assistance of Counsel</a:t>
            </a:r>
            <a:br>
              <a:rPr lang="en-US" dirty="0" smtClean="0"/>
            </a:br>
            <a:r>
              <a:rPr lang="en-US" dirty="0" smtClean="0"/>
              <a:t/>
            </a:r>
            <a:br>
              <a:rPr lang="en-US" dirty="0" smtClean="0"/>
            </a:br>
            <a:r>
              <a:rPr lang="en-US" dirty="0" smtClean="0"/>
              <a:t>How competent must public defenders be?</a:t>
            </a:r>
          </a:p>
        </p:txBody>
      </p:sp>
    </p:spTree>
  </p:cSld>
  <p:clrMapOvr>
    <a:masterClrMapping/>
  </p:clrMapOvr>
</p:sld>
</file>

<file path=ppt/slides/slide1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Rectangle 2"/>
          <p:cNvSpPr>
            <a:spLocks noGrp="1" noChangeArrowheads="1"/>
          </p:cNvSpPr>
          <p:nvPr>
            <p:ph type="title"/>
          </p:nvPr>
        </p:nvSpPr>
        <p:spPr>
          <a:xfrm>
            <a:off x="457200" y="274638"/>
            <a:ext cx="8229600" cy="5897562"/>
          </a:xfrm>
        </p:spPr>
        <p:txBody>
          <a:bodyPr/>
          <a:lstStyle/>
          <a:p>
            <a:pPr eaLnBrk="1" hangingPunct="1"/>
            <a:r>
              <a:rPr lang="en-US" sz="3600" dirty="0" smtClean="0">
                <a:hlinkClick r:id="rId3"/>
              </a:rPr>
              <a:t>Seventh Amendment</a:t>
            </a:r>
            <a:r>
              <a:rPr lang="en-US" sz="3600" dirty="0" smtClean="0"/>
              <a:t>: In </a:t>
            </a:r>
            <a:r>
              <a:rPr lang="en-US" sz="3600" dirty="0" smtClean="0">
                <a:hlinkClick r:id="rId4" action="ppaction://hlinkfile" tooltip="Lawsuit"/>
              </a:rPr>
              <a:t>Suits</a:t>
            </a:r>
            <a:r>
              <a:rPr lang="en-US" sz="3600" dirty="0" smtClean="0"/>
              <a:t> at </a:t>
            </a:r>
            <a:r>
              <a:rPr lang="en-US" sz="3600" dirty="0" smtClean="0">
                <a:hlinkClick r:id="rId5" action="ppaction://hlinkfile" tooltip="Common law"/>
              </a:rPr>
              <a:t>common law</a:t>
            </a:r>
            <a:r>
              <a:rPr lang="en-US" sz="3600" dirty="0" smtClean="0"/>
              <a:t>, where the value in controversy shall exceed twenty </a:t>
            </a:r>
            <a:r>
              <a:rPr lang="en-US" sz="3600" dirty="0" smtClean="0">
                <a:hlinkClick r:id="rId6" action="ppaction://hlinkfile" tooltip="United States dollar"/>
              </a:rPr>
              <a:t>dollars</a:t>
            </a:r>
            <a:r>
              <a:rPr lang="en-US" sz="3600" dirty="0" smtClean="0"/>
              <a:t>, the right of trial by jury shall be preserved, and no </a:t>
            </a:r>
            <a:r>
              <a:rPr lang="en-US" sz="3600" dirty="0" smtClean="0">
                <a:hlinkClick r:id="rId7" action="ppaction://hlinkfile" tooltip="Question of fact"/>
              </a:rPr>
              <a:t>fact</a:t>
            </a:r>
            <a:r>
              <a:rPr lang="en-US" sz="3600" dirty="0" smtClean="0"/>
              <a:t> tried by a </a:t>
            </a:r>
            <a:r>
              <a:rPr lang="en-US" sz="3600" dirty="0" smtClean="0">
                <a:hlinkClick r:id="rId8" action="ppaction://hlinkfile" tooltip="Jury"/>
              </a:rPr>
              <a:t>jury</a:t>
            </a:r>
            <a:r>
              <a:rPr lang="en-US" sz="3600" dirty="0" smtClean="0"/>
              <a:t>, shall be otherwise re-examined in any </a:t>
            </a:r>
            <a:r>
              <a:rPr lang="en-US" sz="3600" dirty="0" smtClean="0">
                <a:hlinkClick r:id="rId9" action="ppaction://hlinkfile" tooltip="United States federal courts"/>
              </a:rPr>
              <a:t>Court of the United States</a:t>
            </a:r>
            <a:r>
              <a:rPr lang="en-US" sz="3600" dirty="0" smtClean="0"/>
              <a:t>, than according to the rules of the common law.</a:t>
            </a:r>
          </a:p>
        </p:txBody>
      </p:sp>
    </p:spTree>
  </p:cSld>
  <p:clrMapOvr>
    <a:masterClrMapping/>
  </p:clrMapOvr>
</p:sld>
</file>

<file path=ppt/slides/slide1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82" name="Rectangle 2"/>
          <p:cNvSpPr>
            <a:spLocks noGrp="1" noChangeArrowheads="1"/>
          </p:cNvSpPr>
          <p:nvPr>
            <p:ph type="title"/>
          </p:nvPr>
        </p:nvSpPr>
        <p:spPr>
          <a:xfrm>
            <a:off x="457200" y="274638"/>
            <a:ext cx="8229600" cy="5897562"/>
          </a:xfrm>
        </p:spPr>
        <p:txBody>
          <a:bodyPr/>
          <a:lstStyle/>
          <a:p>
            <a:pPr eaLnBrk="1" hangingPunct="1"/>
            <a:r>
              <a:rPr lang="en-US" dirty="0" smtClean="0">
                <a:hlinkClick r:id="rId3"/>
              </a:rPr>
              <a:t>Eight Amendment</a:t>
            </a:r>
            <a:r>
              <a:rPr lang="en-US" dirty="0" smtClean="0"/>
              <a:t>: Excessive bail shall not be required, nor excessive fines imposed, nor cruel and unusual punishments inflicted.</a:t>
            </a:r>
          </a:p>
        </p:txBody>
      </p:sp>
    </p:spTree>
  </p:cSld>
  <p:clrMapOvr>
    <a:masterClrMapping/>
  </p:clrMapOvr>
</p:sld>
</file>

<file path=ppt/slides/slide1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This is almost word for word what exists in the English Bill of Rights. </a:t>
            </a:r>
            <a:br>
              <a:rPr lang="en-US" dirty="0" smtClean="0"/>
            </a:br>
            <a:r>
              <a:rPr lang="en-US" dirty="0" smtClean="0"/>
              <a:t/>
            </a:r>
            <a:br>
              <a:rPr lang="en-US" dirty="0" smtClean="0"/>
            </a:br>
            <a:r>
              <a:rPr lang="en-US" dirty="0" smtClean="0"/>
              <a:t>Punishments must be proportional to the crime</a:t>
            </a:r>
            <a:endParaRPr lang="en-US" dirty="0"/>
          </a:p>
        </p:txBody>
      </p:sp>
    </p:spTree>
  </p:cSld>
  <p:clrMapOvr>
    <a:masterClrMapping/>
  </p:clrMapOvr>
</p:sld>
</file>

<file path=ppt/slides/slide1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Ongoing area of controversy: </a:t>
            </a:r>
            <a:br>
              <a:rPr lang="en-US" dirty="0" smtClean="0"/>
            </a:br>
            <a:r>
              <a:rPr lang="en-US" dirty="0" smtClean="0"/>
              <a:t/>
            </a:r>
            <a:br>
              <a:rPr lang="en-US" dirty="0" smtClean="0"/>
            </a:br>
            <a:r>
              <a:rPr lang="en-US" dirty="0" smtClean="0"/>
              <a:t>Is the death penalty cruel and unusual?</a:t>
            </a:r>
            <a:endParaRPr lang="en-US" dirty="0"/>
          </a:p>
        </p:txBody>
      </p:sp>
    </p:spTree>
  </p:cSld>
  <p:clrMapOvr>
    <a:masterClrMapping/>
  </p:clrMapOvr>
</p:sld>
</file>

<file path=ppt/slides/slide1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14</a:t>
            </a:r>
            <a:r>
              <a:rPr lang="en-US" baseline="30000" dirty="0" smtClean="0"/>
              <a:t>th</a:t>
            </a:r>
            <a:r>
              <a:rPr lang="en-US" dirty="0" smtClean="0"/>
              <a:t> Amendment</a:t>
            </a:r>
            <a:endParaRPr lang="en-US" dirty="0"/>
          </a:p>
        </p:txBody>
      </p:sp>
    </p:spTree>
  </p:cSld>
  <p:clrMapOvr>
    <a:masterClrMapping/>
  </p:clrMapOvr>
</p:sld>
</file>

<file path=ppt/slides/slide1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6" name="Rectangle 2"/>
          <p:cNvSpPr>
            <a:spLocks noGrp="1" noChangeArrowheads="1"/>
          </p:cNvSpPr>
          <p:nvPr>
            <p:ph type="title"/>
          </p:nvPr>
        </p:nvSpPr>
        <p:spPr>
          <a:xfrm>
            <a:off x="457200" y="274638"/>
            <a:ext cx="8229600" cy="5897562"/>
          </a:xfrm>
        </p:spPr>
        <p:txBody>
          <a:bodyPr/>
          <a:lstStyle/>
          <a:p>
            <a:pPr eaLnBrk="1" hangingPunct="1"/>
            <a:r>
              <a:rPr lang="en-US" dirty="0" smtClean="0"/>
              <a:t>The 14</a:t>
            </a:r>
            <a:r>
              <a:rPr lang="en-US" baseline="30000" dirty="0" smtClean="0"/>
              <a:t>th</a:t>
            </a:r>
            <a:r>
              <a:rPr lang="en-US" dirty="0" smtClean="0"/>
              <a:t> Amendment makes these procedures mandatory to the states. </a:t>
            </a:r>
            <a:br>
              <a:rPr lang="en-US" dirty="0" smtClean="0"/>
            </a:br>
            <a:r>
              <a:rPr lang="en-US" dirty="0" smtClean="0"/>
              <a:t/>
            </a:r>
            <a:br>
              <a:rPr lang="en-US" dirty="0" smtClean="0"/>
            </a:br>
            <a:r>
              <a:rPr lang="en-US" dirty="0" smtClean="0"/>
              <a:t>At least in theory. </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Example: You are free to say what you wish because government is limited from passing laws which restrict speech. </a:t>
            </a:r>
            <a:br>
              <a:rPr lang="en-US" dirty="0" smtClean="0"/>
            </a:br>
            <a:r>
              <a:rPr lang="en-US" dirty="0" smtClean="0"/>
              <a:t/>
            </a:r>
            <a:br>
              <a:rPr lang="en-US" dirty="0" smtClean="0"/>
            </a:br>
            <a:r>
              <a:rPr lang="en-US" dirty="0" smtClean="0"/>
              <a:t>(we will analyze exceptions to this in due course)</a:t>
            </a:r>
            <a:endParaRPr lang="en-US" dirty="0"/>
          </a:p>
        </p:txBody>
      </p:sp>
    </p:spTree>
  </p:cSld>
  <p:clrMapOvr>
    <a:masterClrMapping/>
  </p:clrMapOvr>
</p:sld>
</file>

<file path=ppt/slides/slide1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14</a:t>
            </a:r>
            <a:r>
              <a:rPr lang="en-US" baseline="30000" dirty="0" smtClean="0"/>
              <a:t>th</a:t>
            </a:r>
            <a:r>
              <a:rPr lang="en-US" dirty="0" smtClean="0"/>
              <a:t> Amendment was written after the Civil War to negate </a:t>
            </a:r>
            <a:r>
              <a:rPr lang="en-US" dirty="0" smtClean="0">
                <a:hlinkClick r:id="rId2"/>
              </a:rPr>
              <a:t>Dred Scott decision</a:t>
            </a:r>
            <a:r>
              <a:rPr lang="en-US" dirty="0" smtClean="0"/>
              <a:t>. The Supreme Court ruled that Scott was not a citizen and had no right to sue in the courts. </a:t>
            </a:r>
            <a:endParaRPr lang="en-US" dirty="0"/>
          </a:p>
        </p:txBody>
      </p:sp>
    </p:spTree>
  </p:cSld>
  <p:clrMapOvr>
    <a:masterClrMapping/>
  </p:clrMapOvr>
</p:sld>
</file>

<file path=ppt/slides/slide1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14</a:t>
            </a:r>
            <a:r>
              <a:rPr lang="en-US" baseline="30000" dirty="0" smtClean="0"/>
              <a:t>th</a:t>
            </a:r>
            <a:r>
              <a:rPr lang="en-US" dirty="0" smtClean="0"/>
              <a:t> Amendment ruled that anyone born in the US was a citizen and states could not violate their rights (their privileges and immunities) as Americans.</a:t>
            </a:r>
            <a:br>
              <a:rPr lang="en-US" dirty="0" smtClean="0"/>
            </a:br>
            <a:r>
              <a:rPr lang="en-US" dirty="0" smtClean="0"/>
              <a:t/>
            </a:r>
            <a:br>
              <a:rPr lang="en-US" dirty="0" smtClean="0"/>
            </a:br>
            <a:r>
              <a:rPr lang="en-US" dirty="0" smtClean="0"/>
              <a:t>This included access to the courts. </a:t>
            </a:r>
            <a:endParaRPr lang="en-US" dirty="0"/>
          </a:p>
        </p:txBody>
      </p:sp>
    </p:spTree>
  </p:cSld>
  <p:clrMapOvr>
    <a:masterClrMapping/>
  </p:clrMapOvr>
</p:sld>
</file>

<file path=ppt/slides/slide1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3600" dirty="0" smtClean="0"/>
              <a:t>“No State shall make or enforce any law which shall abridge the privileges or immunities of citizens of the United States; nor shall any State deprive any person of life, liberty, or property, without due process of law; nor deny to any person within its jurisdiction the equal protection of the laws”</a:t>
            </a:r>
            <a:endParaRPr lang="en-US" sz="3600" dirty="0"/>
          </a:p>
        </p:txBody>
      </p:sp>
    </p:spTree>
  </p:cSld>
  <p:clrMapOvr>
    <a:masterClrMapping/>
  </p:clrMapOvr>
</p:sld>
</file>

<file path=ppt/slides/slide1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question soon became whether this argument applied to all other matters raised in the Constitution as well, including the liberties guaranteed in the Bill of Rights.  </a:t>
            </a:r>
            <a:endParaRPr lang="en-US" dirty="0"/>
          </a:p>
        </p:txBody>
      </p:sp>
    </p:spTree>
  </p:cSld>
  <p:clrMapOvr>
    <a:masterClrMapping/>
  </p:clrMapOvr>
</p:sld>
</file>

<file path=ppt/slides/slide1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Over time these limitations on national power were applied to the states (incorporated) on a case by case basis. </a:t>
            </a:r>
            <a:br>
              <a:rPr lang="en-US" dirty="0" smtClean="0"/>
            </a:br>
            <a:r>
              <a:rPr lang="en-US" dirty="0" smtClean="0"/>
              <a:t/>
            </a:r>
            <a:br>
              <a:rPr lang="en-US" dirty="0" smtClean="0"/>
            </a:br>
            <a:r>
              <a:rPr lang="en-US" dirty="0" smtClean="0"/>
              <a:t>This process was called selective incorporation</a:t>
            </a:r>
            <a:endParaRPr lang="en-US" dirty="0"/>
          </a:p>
        </p:txBody>
      </p:sp>
    </p:spTree>
  </p:cSld>
  <p:clrMapOvr>
    <a:masterClrMapping/>
  </p:clrMapOvr>
</p:sld>
</file>

<file path=ppt/slides/slide1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Selective Incorporation of the Bill of Rights to the States.</a:t>
            </a:r>
            <a:br>
              <a:rPr lang="en-US" dirty="0" smtClean="0"/>
            </a:br>
            <a:r>
              <a:rPr lang="en-US" dirty="0" smtClean="0"/>
              <a:t/>
            </a:r>
            <a:br>
              <a:rPr lang="en-US" dirty="0" smtClean="0"/>
            </a:br>
            <a:r>
              <a:rPr lang="en-US" dirty="0" smtClean="0"/>
              <a:t>- </a:t>
            </a:r>
            <a:r>
              <a:rPr lang="en-US" dirty="0" smtClean="0">
                <a:hlinkClick r:id="rId2"/>
              </a:rPr>
              <a:t>Wikipedia</a:t>
            </a:r>
            <a:r>
              <a:rPr lang="en-US" dirty="0" smtClean="0"/>
              <a:t>.</a:t>
            </a:r>
            <a:br>
              <a:rPr lang="en-US" dirty="0" smtClean="0"/>
            </a:br>
            <a:r>
              <a:rPr lang="en-US" dirty="0" smtClean="0"/>
              <a:t>- </a:t>
            </a:r>
            <a:r>
              <a:rPr lang="en-US" dirty="0" smtClean="0">
                <a:hlinkClick r:id="rId3"/>
              </a:rPr>
              <a:t>Exploring Constitutional Conflicts</a:t>
            </a:r>
            <a:r>
              <a:rPr lang="en-US" dirty="0" smtClean="0"/>
              <a:t>.</a:t>
            </a:r>
            <a:br>
              <a:rPr lang="en-US" dirty="0" smtClean="0"/>
            </a:br>
            <a:r>
              <a:rPr lang="en-US" dirty="0" smtClean="0"/>
              <a:t>- </a:t>
            </a:r>
            <a:r>
              <a:rPr lang="en-US" dirty="0" smtClean="0">
                <a:hlinkClick r:id="rId4"/>
              </a:rPr>
              <a:t>Free Legal Encyclopedia</a:t>
            </a:r>
            <a:r>
              <a:rPr lang="en-US" dirty="0" smtClean="0"/>
              <a:t>.</a:t>
            </a:r>
            <a:endParaRPr lang="en-US" dirty="0"/>
          </a:p>
        </p:txBody>
      </p:sp>
    </p:spTree>
  </p:cSld>
  <p:clrMapOvr>
    <a:masterClrMapping/>
  </p:clrMapOvr>
</p:sld>
</file>

<file path=ppt/slides/slide1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This idea was rejected early on however:</a:t>
            </a:r>
            <a:br>
              <a:rPr lang="en-US" dirty="0" smtClean="0"/>
            </a:br>
            <a:r>
              <a:rPr lang="en-US" dirty="0" smtClean="0"/>
              <a:t/>
            </a:r>
            <a:br>
              <a:rPr lang="en-US" dirty="0" smtClean="0"/>
            </a:br>
            <a:r>
              <a:rPr lang="en-US" dirty="0" smtClean="0">
                <a:hlinkClick r:id="rId2"/>
              </a:rPr>
              <a:t>The Slaughter House Cases</a:t>
            </a:r>
            <a:r>
              <a:rPr lang="en-US" dirty="0" smtClean="0"/>
              <a:t>.</a:t>
            </a:r>
            <a:endParaRPr lang="en-US" dirty="0"/>
          </a:p>
        </p:txBody>
      </p:sp>
    </p:spTree>
  </p:cSld>
  <p:clrMapOvr>
    <a:masterClrMapping/>
  </p:clrMapOvr>
</p:sld>
</file>

<file path=ppt/slides/slide1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Beginning in early 20</a:t>
            </a:r>
            <a:r>
              <a:rPr lang="en-US" baseline="30000" dirty="0" smtClean="0"/>
              <a:t>th</a:t>
            </a:r>
            <a:r>
              <a:rPr lang="en-US" dirty="0" smtClean="0"/>
              <a:t> Century a series of cases began to use the 14</a:t>
            </a:r>
            <a:r>
              <a:rPr lang="en-US" baseline="30000" dirty="0" smtClean="0"/>
              <a:t>th</a:t>
            </a:r>
            <a:r>
              <a:rPr lang="en-US" dirty="0" smtClean="0"/>
              <a:t> </a:t>
            </a:r>
            <a:r>
              <a:rPr lang="en-US" dirty="0" err="1" smtClean="0"/>
              <a:t>Amemdment</a:t>
            </a:r>
            <a:r>
              <a:rPr lang="en-US" dirty="0" smtClean="0"/>
              <a:t> to protect American citizens from the actions of the states. </a:t>
            </a:r>
            <a:endParaRPr lang="en-US" dirty="0"/>
          </a:p>
        </p:txBody>
      </p:sp>
    </p:spTree>
  </p:cSld>
  <p:clrMapOvr>
    <a:masterClrMapping/>
  </p:clrMapOvr>
</p:sld>
</file>

<file path=ppt/slides/slide1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Gitlow v New York</a:t>
            </a:r>
            <a:r>
              <a:rPr lang="en-US" dirty="0" smtClean="0"/>
              <a:t/>
            </a:r>
            <a:br>
              <a:rPr lang="en-US" dirty="0" smtClean="0"/>
            </a:br>
            <a:r>
              <a:rPr lang="en-US" dirty="0" smtClean="0"/>
              <a:t/>
            </a:r>
            <a:br>
              <a:rPr lang="en-US" dirty="0" smtClean="0"/>
            </a:br>
            <a:r>
              <a:rPr lang="en-US" dirty="0" smtClean="0"/>
              <a:t>The freedom of speech is applied to the states</a:t>
            </a:r>
            <a:endParaRPr lang="en-US" dirty="0"/>
          </a:p>
        </p:txBody>
      </p:sp>
    </p:spTree>
  </p:cSld>
  <p:clrMapOvr>
    <a:masterClrMapping/>
  </p:clrMapOvr>
</p:sld>
</file>

<file path=ppt/slides/slide1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Mapp v. Ohio </a:t>
            </a:r>
            <a:r>
              <a:rPr lang="en-US" dirty="0" smtClean="0"/>
              <a:t/>
            </a:r>
            <a:br>
              <a:rPr lang="en-US" dirty="0" smtClean="0"/>
            </a:br>
            <a:r>
              <a:rPr lang="en-US" dirty="0" smtClean="0"/>
              <a:t/>
            </a:r>
            <a:br>
              <a:rPr lang="en-US" dirty="0" smtClean="0"/>
            </a:br>
            <a:r>
              <a:rPr lang="en-US" dirty="0" smtClean="0"/>
              <a:t>Applied the right against unreasonable searches and seizures to the states</a:t>
            </a:r>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 procedural limit refers to how the executive and judicial powers can be used.</a:t>
            </a:r>
            <a:br>
              <a:rPr lang="en-US" dirty="0" smtClean="0"/>
            </a:br>
            <a:r>
              <a:rPr lang="en-US" dirty="0" smtClean="0"/>
              <a:t/>
            </a:r>
            <a:br>
              <a:rPr lang="en-US" dirty="0" smtClean="0"/>
            </a:br>
            <a:r>
              <a:rPr lang="en-US" dirty="0" smtClean="0"/>
              <a:t>The </a:t>
            </a:r>
            <a:r>
              <a:rPr lang="en-US" dirty="0" smtClean="0">
                <a:hlinkClick r:id="rId2"/>
              </a:rPr>
              <a:t>Due Process of Law</a:t>
            </a:r>
            <a:endParaRPr lang="en-US" dirty="0"/>
          </a:p>
        </p:txBody>
      </p:sp>
    </p:spTree>
  </p:cSld>
  <p:clrMapOvr>
    <a:masterClrMapping/>
  </p:clrMapOvr>
  <p:timing>
    <p:tnLst>
      <p:par>
        <p:cTn id="1" dur="indefinite" restart="never" nodeType="tmRoot"/>
      </p:par>
    </p:tnLst>
  </p:timing>
</p:sld>
</file>

<file path=ppt/slides/slide1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McDonald v Chicago</a:t>
            </a:r>
            <a:r>
              <a:rPr lang="en-US" dirty="0" smtClean="0"/>
              <a:t/>
            </a:r>
            <a:br>
              <a:rPr lang="en-US" dirty="0" smtClean="0"/>
            </a:br>
            <a:r>
              <a:rPr lang="en-US" dirty="0" smtClean="0"/>
              <a:t/>
            </a:r>
            <a:br>
              <a:rPr lang="en-US" dirty="0" smtClean="0"/>
            </a:br>
            <a:r>
              <a:rPr lang="en-US" dirty="0" smtClean="0"/>
              <a:t>Applied the right to keep and bear arms to the states.</a:t>
            </a:r>
            <a:endParaRPr lang="en-US" dirty="0"/>
          </a:p>
        </p:txBody>
      </p:sp>
    </p:spTree>
  </p:cSld>
  <p:clrMapOvr>
    <a:masterClrMapping/>
  </p:clrMapOvr>
</p:sld>
</file>

<file path=ppt/slides/slide1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What is the current status of incorporation?</a:t>
            </a:r>
            <a:endParaRPr lang="en-US" dirty="0"/>
          </a:p>
        </p:txBody>
      </p:sp>
    </p:spTree>
  </p:cSld>
  <p:clrMapOvr>
    <a:masterClrMapping/>
  </p:clrMapOvr>
</p:sld>
</file>

<file path=ppt/slides/slide1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pPr algn="l"/>
            <a:r>
              <a:rPr lang="en-US" sz="2400" dirty="0" smtClean="0"/>
              <a:t>From Exploring Constitutional Conflicts: </a:t>
            </a:r>
            <a:br>
              <a:rPr lang="en-US" sz="2400" dirty="0" smtClean="0"/>
            </a:br>
            <a:r>
              <a:rPr lang="en-US" sz="2400" dirty="0" smtClean="0"/>
              <a:t/>
            </a:r>
            <a:br>
              <a:rPr lang="en-US" sz="2400" dirty="0" smtClean="0"/>
            </a:br>
            <a:r>
              <a:rPr lang="en-US" sz="2400" dirty="0" smtClean="0"/>
              <a:t>1st Amendment: Fully incorporated. </a:t>
            </a:r>
            <a:br>
              <a:rPr lang="en-US" sz="2400" dirty="0" smtClean="0"/>
            </a:br>
            <a:r>
              <a:rPr lang="en-US" sz="2400" dirty="0" smtClean="0"/>
              <a:t>2nd Amendment: Fully incorporated. </a:t>
            </a:r>
            <a:br>
              <a:rPr lang="en-US" sz="2400" dirty="0" smtClean="0"/>
            </a:br>
            <a:r>
              <a:rPr lang="en-US" sz="2400" dirty="0" smtClean="0"/>
              <a:t>3rd Amendment: No Supreme Court decision; 2nd Circuit found to be incorporated. </a:t>
            </a:r>
            <a:br>
              <a:rPr lang="en-US" sz="2400" dirty="0" smtClean="0"/>
            </a:br>
            <a:r>
              <a:rPr lang="en-US" sz="2400" dirty="0" smtClean="0"/>
              <a:t>4th Amendment: Fully incorporated. </a:t>
            </a:r>
            <a:br>
              <a:rPr lang="en-US" sz="2400" dirty="0" smtClean="0"/>
            </a:br>
            <a:r>
              <a:rPr lang="en-US" sz="2400" dirty="0" smtClean="0"/>
              <a:t>5th Amendment: Incorporated except for clause guaranteeing criminal prosecution only on a grand jury indictment. </a:t>
            </a:r>
            <a:br>
              <a:rPr lang="en-US" sz="2400" dirty="0" smtClean="0"/>
            </a:br>
            <a:r>
              <a:rPr lang="en-US" sz="2400" dirty="0" smtClean="0"/>
              <a:t>6th Amendment: Fully incorporated. </a:t>
            </a:r>
            <a:br>
              <a:rPr lang="en-US" sz="2400" dirty="0" smtClean="0"/>
            </a:br>
            <a:r>
              <a:rPr lang="en-US" sz="2400" dirty="0" smtClean="0"/>
              <a:t>7th Amendment: Not incorporated. </a:t>
            </a:r>
            <a:br>
              <a:rPr lang="en-US" sz="2400" dirty="0" smtClean="0"/>
            </a:br>
            <a:r>
              <a:rPr lang="en-US" sz="2400" dirty="0" smtClean="0"/>
              <a:t>8th Amendment: Incorporated with respect to the protection against "cruel and unusual punishments," but no specific Supreme Court ruling on the incorporation of the "excessive fines" and "excessive bail" protections.</a:t>
            </a:r>
            <a:endParaRPr lang="en-US" sz="2400" dirty="0"/>
          </a:p>
        </p:txBody>
      </p:sp>
    </p:spTree>
  </p:cSld>
  <p:clrMapOvr>
    <a:masterClrMapping/>
  </p:clrMapOvr>
</p:sld>
</file>

<file path=ppt/slides/slide1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sld>
</file>

<file path=ppt/slides/slide1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30" name="Rectangle 2"/>
          <p:cNvSpPr>
            <a:spLocks noGrp="1" noChangeArrowheads="1"/>
          </p:cNvSpPr>
          <p:nvPr>
            <p:ph type="title"/>
          </p:nvPr>
        </p:nvSpPr>
        <p:spPr>
          <a:xfrm>
            <a:off x="457200" y="274638"/>
            <a:ext cx="8229600" cy="5897562"/>
          </a:xfrm>
        </p:spPr>
        <p:txBody>
          <a:bodyPr/>
          <a:lstStyle/>
          <a:p>
            <a:pPr eaLnBrk="1" hangingPunct="1"/>
            <a:r>
              <a:rPr lang="en-US" dirty="0" smtClean="0">
                <a:hlinkClick r:id="rId3"/>
              </a:rPr>
              <a:t>The Texas Bill of Rights</a:t>
            </a:r>
            <a:endParaRPr lang="en-US" dirty="0" smtClean="0"/>
          </a:p>
        </p:txBody>
      </p:sp>
    </p:spTree>
  </p:cSld>
  <p:clrMapOvr>
    <a:masterClrMapping/>
  </p:clrMapOvr>
</p:sld>
</file>

<file path=ppt/slides/slide1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4" name="Rectangle 2"/>
          <p:cNvSpPr>
            <a:spLocks noGrp="1" noChangeArrowheads="1"/>
          </p:cNvSpPr>
          <p:nvPr>
            <p:ph type="title"/>
          </p:nvPr>
        </p:nvSpPr>
        <p:spPr>
          <a:xfrm>
            <a:off x="457200" y="274638"/>
            <a:ext cx="8229600" cy="5897562"/>
          </a:xfrm>
        </p:spPr>
        <p:txBody>
          <a:bodyPr/>
          <a:lstStyle/>
          <a:p>
            <a:pPr eaLnBrk="1" hangingPunct="1"/>
            <a:r>
              <a:rPr lang="en-US" dirty="0" smtClean="0"/>
              <a:t>A far more detailed and specific document, </a:t>
            </a:r>
          </a:p>
        </p:txBody>
      </p:sp>
    </p:spTree>
  </p:cSld>
  <p:clrMapOvr>
    <a:masterClrMapping/>
  </p:clrMapOvr>
</p:sld>
</file>

<file path=ppt/slides/slide1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97562"/>
          </a:xfrm>
        </p:spPr>
        <p:txBody>
          <a:bodyPr/>
          <a:lstStyle/>
          <a:p>
            <a:r>
              <a:rPr lang="en-US" dirty="0" smtClean="0"/>
              <a:t>The Texas Bill of Rights guarantees certain rights not guaranteed by the U.S. Bill of Rights.</a:t>
            </a:r>
            <a:endParaRPr lang="en-US" dirty="0"/>
          </a:p>
        </p:txBody>
      </p:sp>
    </p:spTree>
  </p:cSld>
  <p:clrMapOvr>
    <a:masterClrMapping/>
  </p:clrMapOvr>
</p:sld>
</file>

<file path=ppt/slides/slide1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Sections 3 and 3a</a:t>
            </a:r>
            <a:br>
              <a:rPr lang="en-US" dirty="0" smtClean="0"/>
            </a:br>
            <a:r>
              <a:rPr lang="en-US" dirty="0" smtClean="0"/>
              <a:t/>
            </a:r>
            <a:br>
              <a:rPr lang="en-US" dirty="0" smtClean="0"/>
            </a:br>
            <a:r>
              <a:rPr lang="en-US" dirty="0" smtClean="0"/>
              <a:t>Equal Rights Amendment</a:t>
            </a:r>
            <a:endParaRPr lang="en-US" dirty="0"/>
          </a:p>
        </p:txBody>
      </p:sp>
    </p:spTree>
  </p:cSld>
  <p:clrMapOvr>
    <a:masterClrMapping/>
  </p:clrMapOvr>
</p:sld>
</file>

<file path=ppt/slides/slide1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lstStyle/>
          <a:p>
            <a:r>
              <a:rPr lang="en-US" sz="2800" dirty="0" smtClean="0"/>
              <a:t>Sec. 3.  EQUAL RIGHTS. All free men, when they form a social compact, have equal rights, and no man, or set of men, is entitled to exclusive separate public emoluments, or privileges, but in consideration of public services.</a:t>
            </a:r>
            <a:br>
              <a:rPr lang="en-US" sz="2800" dirty="0" smtClean="0"/>
            </a:br>
            <a:r>
              <a:rPr lang="en-US" sz="2800" dirty="0" smtClean="0"/>
              <a:t> </a:t>
            </a:r>
            <a:br>
              <a:rPr lang="en-US" sz="2800" dirty="0" smtClean="0"/>
            </a:br>
            <a:r>
              <a:rPr lang="en-US" sz="2800" dirty="0" smtClean="0"/>
              <a:t>Sec. 3a.  EQUALITY UNDER THE LAW. Equality under the law shall not be denied or abridged because of sex, race, color, creed, or national origin. This amendment is self-operative.</a:t>
            </a:r>
            <a:br>
              <a:rPr lang="en-US" sz="2800" dirty="0" smtClean="0"/>
            </a:br>
            <a:endParaRPr lang="en-US" sz="2800" dirty="0"/>
          </a:p>
        </p:txBody>
      </p:sp>
    </p:spTree>
  </p:cSld>
  <p:clrMapOvr>
    <a:masterClrMapping/>
  </p:clrMapOvr>
</p:sld>
</file>

<file path=ppt/slides/slide1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97562"/>
          </a:xfrm>
        </p:spPr>
        <p:txBody>
          <a:bodyPr/>
          <a:lstStyle/>
          <a:p>
            <a:r>
              <a:rPr lang="en-US" dirty="0" smtClean="0"/>
              <a:t>Religion is covered in four sections: 4 – 7.</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457200" y="274638"/>
            <a:ext cx="8229600" cy="6202362"/>
          </a:xfrm>
        </p:spPr>
        <p:txBody>
          <a:bodyPr/>
          <a:lstStyle/>
          <a:p>
            <a:pPr eaLnBrk="1" hangingPunct="1"/>
            <a:r>
              <a:rPr lang="en-US" dirty="0" smtClean="0"/>
              <a:t>The final constitutional </a:t>
            </a:r>
            <a:br>
              <a:rPr lang="en-US" dirty="0" smtClean="0"/>
            </a:br>
            <a:r>
              <a:rPr lang="en-US" dirty="0" smtClean="0"/>
              <a:t>principle we will discuss </a:t>
            </a:r>
            <a:br>
              <a:rPr lang="en-US" dirty="0" smtClean="0"/>
            </a:br>
            <a:r>
              <a:rPr lang="en-US" dirty="0" smtClean="0"/>
              <a:t>is individual liberty. </a:t>
            </a:r>
            <a:br>
              <a:rPr lang="en-US" dirty="0" smtClean="0"/>
            </a:br>
            <a:r>
              <a:rPr lang="en-US" dirty="0" smtClean="0"/>
              <a:t/>
            </a:r>
            <a:br>
              <a:rPr lang="en-US" dirty="0" smtClean="0"/>
            </a:br>
            <a:r>
              <a:rPr lang="en-US" dirty="0" smtClean="0"/>
              <a:t>The fancy term we will use is </a:t>
            </a:r>
            <a:r>
              <a:rPr lang="en-US" dirty="0" smtClean="0">
                <a:hlinkClick r:id="rId3"/>
              </a:rPr>
              <a:t>civil liberty.</a:t>
            </a:r>
            <a:endParaRPr lang="en-US" dirty="0" smtClean="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Example: How, and under what conditions, can someone be searched? And if one is accused of a crime, what rights does one have in a court of law?</a:t>
            </a:r>
            <a:endParaRPr lang="en-US" dirty="0"/>
          </a:p>
        </p:txBody>
      </p:sp>
    </p:spTree>
  </p:cSld>
  <p:clrMapOvr>
    <a:masterClrMapping/>
  </p:clrMapOvr>
</p:sld>
</file>

<file path=ppt/slides/slide2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lstStyle/>
          <a:p>
            <a:r>
              <a:rPr lang="en-US" sz="2400" dirty="0" smtClean="0"/>
              <a:t>Sec. 4.  RELIGIOUS TESTS. No religious test shall ever be required as a qualification to any office, or public trust, in this State; nor shall any one be excluded from holding office on account of his religious sentiments, provided he acknowledge the existence of a Supreme Being.</a:t>
            </a:r>
            <a:br>
              <a:rPr lang="en-US" sz="2400" dirty="0" smtClean="0"/>
            </a:br>
            <a:r>
              <a:rPr lang="en-US" sz="2400" dirty="0" smtClean="0"/>
              <a:t> </a:t>
            </a:r>
            <a:br>
              <a:rPr lang="en-US" sz="2400" dirty="0" smtClean="0"/>
            </a:br>
            <a:r>
              <a:rPr lang="en-US" sz="2400" dirty="0" smtClean="0"/>
              <a:t>Sec. 5.  WITNESSES NOT DISQUALIFIED BY RELIGIOUS BELIEFS; OATHS AND AFFIRMATIONS. No person shall be disqualified to give evidence in any of the Courts of this State on account of his religious opinions, or for the want of any religious belief, but all oaths or affirmations shall be administered in the mode most binding upon the conscience, and shall be taken subject to the pains and penalties of perjury.</a:t>
            </a:r>
            <a:br>
              <a:rPr lang="en-US" sz="2400" dirty="0" smtClean="0"/>
            </a:br>
            <a:endParaRPr lang="en-US" sz="2400" dirty="0"/>
          </a:p>
        </p:txBody>
      </p:sp>
    </p:spTree>
  </p:cSld>
  <p:clrMapOvr>
    <a:masterClrMapping/>
  </p:clrMapOvr>
</p:sld>
</file>

<file path=ppt/slides/slide2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lstStyle/>
          <a:p>
            <a:r>
              <a:rPr lang="en-US" sz="2400" dirty="0" smtClean="0"/>
              <a:t>Sec. 6.  FREEDOM OF WORSHIP. All men have a natural and indefeasible right to worship Almighty God according to the dictates of their own consciences. No man shall be compelled to attend, erect or support any place of worship, or to maintain any ministry against his consent. No human authority ought, in any case whatever, to control or interfere with the rights of conscience in matters of religion, and no preference shall ever be given by law to any religious society or mode of worship. But it shall be the duty of the Legislature to pass such laws as may be necessary to protect equally every religious denomination in the peaceable enjoyment of its own mode of public worship.</a:t>
            </a:r>
            <a:br>
              <a:rPr lang="en-US" sz="2400" dirty="0" smtClean="0"/>
            </a:br>
            <a:endParaRPr lang="en-US" sz="2400" dirty="0"/>
          </a:p>
        </p:txBody>
      </p:sp>
    </p:spTree>
  </p:cSld>
  <p:clrMapOvr>
    <a:masterClrMapping/>
  </p:clrMapOvr>
</p:sld>
</file>

<file path=ppt/slides/slide2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lstStyle/>
          <a:p>
            <a:r>
              <a:rPr lang="en-US" sz="3600" dirty="0" smtClean="0"/>
              <a:t>Sec. 7.  APPROPRIATIONS FOR SECTARIAN PURPOSES. No money shall be appropriated, or drawn from the Treasury for the benefit of any sect, or religious society, theological or religious seminary; nor shall property belonging to the State be appropriated for any such purposes.</a:t>
            </a:r>
            <a:br>
              <a:rPr lang="en-US" sz="3600" dirty="0" smtClean="0"/>
            </a:br>
            <a:endParaRPr lang="en-US" sz="3600" dirty="0"/>
          </a:p>
        </p:txBody>
      </p:sp>
    </p:spTree>
  </p:cSld>
  <p:clrMapOvr>
    <a:masterClrMapping/>
  </p:clrMapOvr>
</p:sld>
</file>

<file path=ppt/slides/slide2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lstStyle/>
          <a:p>
            <a:r>
              <a:rPr lang="en-US" dirty="0" smtClean="0"/>
              <a:t>Freedom of Speech is presented as more an individual  guarantee then it is in the First Amendment.</a:t>
            </a:r>
            <a:endParaRPr lang="en-US" dirty="0"/>
          </a:p>
        </p:txBody>
      </p:sp>
    </p:spTree>
  </p:cSld>
  <p:clrMapOvr>
    <a:masterClrMapping/>
  </p:clrMapOvr>
</p:sld>
</file>

<file path=ppt/slides/slide2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lstStyle/>
          <a:p>
            <a:r>
              <a:rPr lang="en-US" sz="2400" dirty="0" smtClean="0"/>
              <a:t>Sec. 8.  FREEDOM OF SPEECH AND PRESS; LIBEL. Every person shall be at liberty to speak, write or publish his opinions on any subject, being responsible for the abuse of that privilege; and no law shall ever be passed curtailing the liberty of speech or of the press. In prosecutions for the publication of papers, investigating the conduct of officers, or men in public capacity, or when the matter published is proper for public information, the truth thereof may be given in evidence. And in all indictments for libels, the jury shall have the right to determine the law and the facts, under the direction of the court, as in other cases.</a:t>
            </a:r>
            <a:br>
              <a:rPr lang="en-US" sz="2400" dirty="0" smtClean="0"/>
            </a:br>
            <a:endParaRPr lang="en-US" sz="2400" dirty="0"/>
          </a:p>
        </p:txBody>
      </p:sp>
    </p:spTree>
  </p:cSld>
  <p:clrMapOvr>
    <a:masterClrMapping/>
  </p:clrMapOvr>
</p:sld>
</file>

<file path=ppt/slides/slide2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97562"/>
          </a:xfrm>
        </p:spPr>
        <p:txBody>
          <a:bodyPr/>
          <a:lstStyle/>
          <a:p>
            <a:r>
              <a:rPr lang="en-US" dirty="0" smtClean="0"/>
              <a:t>Due Process Rights are very specific. See Bail for example: Section 11.</a:t>
            </a:r>
            <a:endParaRPr lang="en-US" dirty="0"/>
          </a:p>
        </p:txBody>
      </p:sp>
    </p:spTree>
  </p:cSld>
  <p:clrMapOvr>
    <a:masterClrMapping/>
  </p:clrMapOvr>
</p:sld>
</file>

<file path=ppt/slides/slide2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Rectangle 2"/>
          <p:cNvSpPr>
            <a:spLocks noGrp="1" noChangeArrowheads="1"/>
          </p:cNvSpPr>
          <p:nvPr>
            <p:ph type="title"/>
          </p:nvPr>
        </p:nvSpPr>
        <p:spPr>
          <a:xfrm>
            <a:off x="457200" y="274638"/>
            <a:ext cx="8229600" cy="5897562"/>
          </a:xfrm>
        </p:spPr>
        <p:txBody>
          <a:bodyPr/>
          <a:lstStyle/>
          <a:p>
            <a:pPr eaLnBrk="1" hangingPunct="1"/>
            <a:r>
              <a:rPr lang="en-US" dirty="0" smtClean="0"/>
              <a:t>Examples: </a:t>
            </a:r>
          </a:p>
        </p:txBody>
      </p:sp>
    </p:spTree>
  </p:cSld>
  <p:clrMapOvr>
    <a:masterClrMapping/>
  </p:clrMapOvr>
</p:sld>
</file>

<file path=ppt/slides/slide2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Section 11c</a:t>
            </a:r>
            <a:br>
              <a:rPr lang="en-US" dirty="0" smtClean="0"/>
            </a:br>
            <a:r>
              <a:rPr lang="en-US" dirty="0" smtClean="0"/>
              <a:t/>
            </a:r>
            <a:br>
              <a:rPr lang="en-US" dirty="0" smtClean="0"/>
            </a:br>
            <a:r>
              <a:rPr lang="en-US" dirty="0" smtClean="0"/>
              <a:t>Family Violence</a:t>
            </a:r>
            <a:endParaRPr lang="en-US" dirty="0"/>
          </a:p>
        </p:txBody>
      </p:sp>
    </p:spTree>
  </p:cSld>
  <p:clrMapOvr>
    <a:masterClrMapping/>
  </p:clrMapOvr>
</p:sld>
</file>

<file path=ppt/slides/slide2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lstStyle/>
          <a:p>
            <a:r>
              <a:rPr lang="en-US" sz="2400" dirty="0" smtClean="0"/>
              <a:t>Sec. 11c.  VIOLATION OF AN ORDER FOR EMERGENCY PROTECTION INVOLVING FAMILY VIOLENCE. The legislature by general law may provide that any person who violates an order for emergency protection issued by a judge or magistrate after an arrest for an offense involving family violence or who violates an active protective order rendered by a court in a family violence case, including a temporary ex parte order that has been served on the person, or who engages in conduct that constitutes an offense involving the violation of an order described by this section may be taken into custody and, pending trial or other court proceedings, denied release on bail if following a hearing a judge or magistrate in this state determines by a preponderance of the evidence that the person violated the order or engaged in the conduct constituting the offense.</a:t>
            </a:r>
            <a:endParaRPr lang="en-US" sz="2400" dirty="0"/>
          </a:p>
        </p:txBody>
      </p:sp>
    </p:spTree>
  </p:cSld>
  <p:clrMapOvr>
    <a:masterClrMapping/>
  </p:clrMapOvr>
</p:sld>
</file>

<file path=ppt/slides/slide2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Section 15 a</a:t>
            </a:r>
            <a:br>
              <a:rPr lang="en-US" dirty="0" smtClean="0"/>
            </a:br>
            <a:r>
              <a:rPr lang="en-US" dirty="0" smtClean="0"/>
              <a:t/>
            </a:r>
            <a:br>
              <a:rPr lang="en-US" dirty="0" smtClean="0"/>
            </a:br>
            <a:r>
              <a:rPr lang="en-US" dirty="0" smtClean="0"/>
              <a:t>Commitment of Persons of Unsound Mind</a:t>
            </a:r>
            <a:endParaRPr lang="en-US"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For us, these limits are contained in the </a:t>
            </a:r>
            <a:br>
              <a:rPr lang="en-US" dirty="0" smtClean="0"/>
            </a:br>
            <a:r>
              <a:rPr lang="en-US" dirty="0" smtClean="0"/>
              <a:t/>
            </a:r>
            <a:br>
              <a:rPr lang="en-US" dirty="0" smtClean="0"/>
            </a:br>
            <a:r>
              <a:rPr lang="en-US" dirty="0" smtClean="0">
                <a:hlinkClick r:id="rId2"/>
              </a:rPr>
              <a:t>U.S. Bill of Rights</a:t>
            </a:r>
            <a:r>
              <a:rPr lang="en-US" dirty="0" smtClean="0"/>
              <a:t/>
            </a:r>
            <a:br>
              <a:rPr lang="en-US" dirty="0" smtClean="0"/>
            </a:br>
            <a:r>
              <a:rPr lang="en-US" dirty="0" smtClean="0"/>
              <a:t>and the</a:t>
            </a:r>
            <a:br>
              <a:rPr lang="en-US" dirty="0" smtClean="0"/>
            </a:br>
            <a:r>
              <a:rPr lang="en-US" dirty="0" smtClean="0">
                <a:hlinkClick r:id="rId3"/>
              </a:rPr>
              <a:t>Texas Bill of Rights</a:t>
            </a:r>
            <a:r>
              <a:rPr lang="en-US" dirty="0" smtClean="0"/>
              <a:t/>
            </a:r>
            <a:br>
              <a:rPr lang="en-US" dirty="0" smtClean="0"/>
            </a:br>
            <a:r>
              <a:rPr lang="en-US" dirty="0" smtClean="0"/>
              <a:t> </a:t>
            </a:r>
            <a:endParaRPr lang="en-US" dirty="0"/>
          </a:p>
        </p:txBody>
      </p:sp>
    </p:spTree>
  </p:cSld>
  <p:clrMapOvr>
    <a:masterClrMapping/>
  </p:clrMapOvr>
  <p:timing>
    <p:tnLst>
      <p:par>
        <p:cTn id="1" dur="indefinite" restart="never" nodeType="tmRoot"/>
      </p:par>
    </p:tnLst>
  </p:timing>
</p:sld>
</file>

<file path=ppt/slides/slide2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sz="2400" dirty="0" smtClean="0"/>
              <a:t>Sec. 15-a.  COMMITMENT OF PERSONS OF UNSOUND MIND. No person shall be committed as a person of unsound mind except on competent medical or psychiatric testimony. The Legislature may enact all laws necessary to provide for the trial, adjudication of insanity and commitment of persons of unsound mind and to provide for a method of appeal from judgments rendered in such cases. Such laws may provide for a waiver of trial by jury, in cases where the person under inquiry has not been charged with the commission of a criminal offense, by the concurrence of the person under inquiry, or his next of kin, and an attorney ad litem appointed by a judge of either the County or Probate Court of the county where the trial is being held, and shall provide for a method of service of notice of such trial upon the person under inquiry and of his right to demand a trial by jury. </a:t>
            </a:r>
            <a:br>
              <a:rPr lang="en-US" sz="2400" dirty="0" smtClean="0"/>
            </a:br>
            <a:endParaRPr lang="en-US" sz="2400" dirty="0"/>
          </a:p>
        </p:txBody>
      </p:sp>
    </p:spTree>
  </p:cSld>
  <p:clrMapOvr>
    <a:masterClrMapping/>
  </p:clrMapOvr>
</p:sld>
</file>

<file path=ppt/slides/slide2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Section 17</a:t>
            </a:r>
            <a:br>
              <a:rPr lang="en-US" dirty="0" smtClean="0"/>
            </a:br>
            <a:r>
              <a:rPr lang="en-US" dirty="0" smtClean="0"/>
              <a:t/>
            </a:r>
            <a:br>
              <a:rPr lang="en-US" dirty="0" smtClean="0"/>
            </a:br>
            <a:r>
              <a:rPr lang="en-US" dirty="0" smtClean="0"/>
              <a:t>Regards government taking property for “public use.” Written in response to </a:t>
            </a:r>
            <a:r>
              <a:rPr lang="en-US" dirty="0" smtClean="0">
                <a:hlinkClick r:id="rId3"/>
              </a:rPr>
              <a:t>Kelo v New London</a:t>
            </a:r>
            <a:r>
              <a:rPr lang="en-US" dirty="0" smtClean="0"/>
              <a:t>. </a:t>
            </a:r>
            <a:endParaRPr lang="en-US" dirty="0"/>
          </a:p>
        </p:txBody>
      </p:sp>
    </p:spTree>
  </p:cSld>
  <p:clrMapOvr>
    <a:masterClrMapping/>
  </p:clrMapOvr>
</p:sld>
</file>

<file path=ppt/slides/slide2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Section 24</a:t>
            </a:r>
            <a:br>
              <a:rPr lang="en-US" dirty="0" smtClean="0"/>
            </a:br>
            <a:r>
              <a:rPr lang="en-US" dirty="0" smtClean="0"/>
              <a:t/>
            </a:r>
            <a:br>
              <a:rPr lang="en-US" dirty="0" smtClean="0"/>
            </a:br>
            <a:r>
              <a:rPr lang="en-US" dirty="0" smtClean="0"/>
              <a:t>Military Subordinate to Civil Authority</a:t>
            </a:r>
            <a:endParaRPr lang="en-US" dirty="0"/>
          </a:p>
        </p:txBody>
      </p:sp>
    </p:spTree>
  </p:cSld>
  <p:clrMapOvr>
    <a:masterClrMapping/>
  </p:clrMapOvr>
</p:sld>
</file>

<file path=ppt/slides/slide2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Sec. 24.  MILITARY SUBORDINATE TO CIVIL AUTHORITY. The military shall at all times be subordinate to the civil authority.</a:t>
            </a:r>
            <a:br>
              <a:rPr lang="en-US" dirty="0" smtClean="0"/>
            </a:br>
            <a:endParaRPr lang="en-US" dirty="0"/>
          </a:p>
        </p:txBody>
      </p:sp>
    </p:spTree>
  </p:cSld>
  <p:clrMapOvr>
    <a:masterClrMapping/>
  </p:clrMapOvr>
</p:sld>
</file>

<file path=ppt/slides/slide2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Section 26</a:t>
            </a:r>
            <a:br>
              <a:rPr lang="en-US" dirty="0" smtClean="0"/>
            </a:br>
            <a:r>
              <a:rPr lang="en-US" dirty="0" smtClean="0"/>
              <a:t/>
            </a:r>
            <a:br>
              <a:rPr lang="en-US" dirty="0" smtClean="0"/>
            </a:br>
            <a:r>
              <a:rPr lang="en-US" dirty="0" smtClean="0"/>
              <a:t>Perpetuities and Monopolies</a:t>
            </a:r>
            <a:endParaRPr lang="en-US" dirty="0"/>
          </a:p>
        </p:txBody>
      </p:sp>
    </p:spTree>
  </p:cSld>
  <p:clrMapOvr>
    <a:masterClrMapping/>
  </p:clrMapOvr>
</p:sld>
</file>

<file path=ppt/slides/slide2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sz="3600" dirty="0" smtClean="0"/>
              <a:t>Sec. 26.  PERPETUITIES AND MONOPOLIES; PRIMOGENITURE OR ENTAILMENTS. Perpetuities and monopolies are contrary to the genius of a free government, and shall never be allowed, nor shall the law of primogeniture or entailments ever be in force in this State.</a:t>
            </a:r>
            <a:br>
              <a:rPr lang="en-US" sz="3600" dirty="0" smtClean="0"/>
            </a:br>
            <a:endParaRPr lang="en-US" sz="3600" dirty="0"/>
          </a:p>
        </p:txBody>
      </p:sp>
    </p:spTree>
  </p:cSld>
  <p:clrMapOvr>
    <a:masterClrMapping/>
  </p:clrMapOvr>
</p:sld>
</file>

<file path=ppt/slides/slide2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Section 30 and 31</a:t>
            </a:r>
            <a:br>
              <a:rPr lang="en-US" dirty="0" smtClean="0"/>
            </a:br>
            <a:r>
              <a:rPr lang="en-US" dirty="0" smtClean="0"/>
              <a:t/>
            </a:r>
            <a:br>
              <a:rPr lang="en-US" dirty="0" smtClean="0"/>
            </a:br>
            <a:r>
              <a:rPr lang="en-US" dirty="0" smtClean="0"/>
              <a:t>Rights of Crime Victims and Compensation of Victims of Crime</a:t>
            </a:r>
            <a:endParaRPr lang="en-US" dirty="0"/>
          </a:p>
        </p:txBody>
      </p:sp>
    </p:spTree>
  </p:cSld>
  <p:clrMapOvr>
    <a:masterClrMapping/>
  </p:clrMapOvr>
</p:sld>
</file>

<file path=ppt/slides/slide2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Section 32</a:t>
            </a:r>
            <a:br>
              <a:rPr lang="en-US" dirty="0" smtClean="0"/>
            </a:br>
            <a:r>
              <a:rPr lang="en-US" dirty="0" smtClean="0"/>
              <a:t/>
            </a:r>
            <a:br>
              <a:rPr lang="en-US" dirty="0" smtClean="0"/>
            </a:br>
            <a:r>
              <a:rPr lang="en-US" dirty="0" smtClean="0"/>
              <a:t>Marriage</a:t>
            </a:r>
            <a:endParaRPr lang="en-US" dirty="0"/>
          </a:p>
        </p:txBody>
      </p:sp>
    </p:spTree>
  </p:cSld>
  <p:clrMapOvr>
    <a:masterClrMapping/>
  </p:clrMapOvr>
</p:sld>
</file>

<file path=ppt/slides/slide2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sz="3600" dirty="0" smtClean="0"/>
              <a:t>(a) Marriage in this state shall consist only of the union of one man and one woman.</a:t>
            </a:r>
            <a:br>
              <a:rPr lang="en-US" sz="3600" dirty="0" smtClean="0"/>
            </a:br>
            <a:r>
              <a:rPr lang="en-US" sz="3600" dirty="0" smtClean="0"/>
              <a:t/>
            </a:r>
            <a:br>
              <a:rPr lang="en-US" sz="3600" dirty="0" smtClean="0"/>
            </a:br>
            <a:r>
              <a:rPr lang="en-US" sz="3600" dirty="0" smtClean="0"/>
              <a:t>(b)  This state or a political subdivision of this state may not create or recognize any legal status identical or similar to marriage.</a:t>
            </a:r>
            <a:br>
              <a:rPr lang="en-US" sz="3600" dirty="0" smtClean="0"/>
            </a:br>
            <a:endParaRPr lang="en-US" sz="3600" dirty="0"/>
          </a:p>
        </p:txBody>
      </p:sp>
    </p:spTree>
  </p:cSld>
  <p:clrMapOvr>
    <a:masterClrMapping/>
  </p:clrMapOvr>
</p:sld>
</file>

<file path=ppt/slides/slide2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Section 33</a:t>
            </a:r>
            <a:br>
              <a:rPr lang="en-US" dirty="0" smtClean="0"/>
            </a:br>
            <a:r>
              <a:rPr lang="en-US" dirty="0" smtClean="0"/>
              <a:t/>
            </a:r>
            <a:br>
              <a:rPr lang="en-US" dirty="0" smtClean="0"/>
            </a:br>
            <a:r>
              <a:rPr lang="en-US" dirty="0" smtClean="0"/>
              <a:t>Access and Use of Public Beaches</a:t>
            </a:r>
            <a:endParaRPr lang="en-US"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4000" dirty="0" smtClean="0"/>
              <a:t>Note that the U.S. Bill of Rights was added on to the original document after ratification – in order to appease the Anti-Federalists.</a:t>
            </a:r>
            <a:br>
              <a:rPr lang="en-US" sz="4000" dirty="0" smtClean="0"/>
            </a:br>
            <a:r>
              <a:rPr lang="en-US" sz="4000" dirty="0" smtClean="0"/>
              <a:t/>
            </a:r>
            <a:br>
              <a:rPr lang="en-US" sz="4000" dirty="0" smtClean="0"/>
            </a:br>
            <a:r>
              <a:rPr lang="en-US" sz="4000" dirty="0" smtClean="0"/>
              <a:t>On the other hand, the Texas Bill of Rights is the subject of the First Article of the Texas Constitution.</a:t>
            </a:r>
            <a:endParaRPr lang="en-US" sz="4000" dirty="0"/>
          </a:p>
        </p:txBody>
      </p:sp>
    </p:spTree>
  </p:cSld>
  <p:clrMapOvr>
    <a:masterClrMapping/>
  </p:clrMapOvr>
  <p:timing>
    <p:tnLst>
      <p:par>
        <p:cTn id="1" dur="indefinite" restart="never" nodeType="tmRoot"/>
      </p:par>
    </p:tnLst>
  </p:timing>
</p:sld>
</file>

<file path=ppt/slides/slide2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endParaRPr lang="en-US" dirty="0"/>
          </a:p>
        </p:txBody>
      </p:sp>
    </p:spTree>
  </p:cSld>
  <p:clrMapOvr>
    <a:masterClrMapping/>
  </p:clrMapOvr>
</p:sld>
</file>

<file path=ppt/slides/slide2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Detail on Religious Liberties</a:t>
            </a:r>
            <a:endParaRPr lang="en-US" dirty="0"/>
          </a:p>
        </p:txBody>
      </p:sp>
    </p:spTree>
  </p:cSld>
  <p:clrMapOvr>
    <a:masterClrMapping/>
  </p:clrMapOvr>
</p:sld>
</file>

<file path=ppt/slides/slide2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Congress shall make no law respecting an establishment of religion, or prohibiting the free exercise thereof;</a:t>
            </a:r>
            <a:endParaRPr lang="en-US" dirty="0"/>
          </a:p>
        </p:txBody>
      </p:sp>
    </p:spTree>
  </p:cSld>
  <p:clrMapOvr>
    <a:masterClrMapping/>
  </p:clrMapOvr>
</p:sld>
</file>

<file path=ppt/slides/slide2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endParaRPr lang="en-US" dirty="0"/>
          </a:p>
        </p:txBody>
      </p:sp>
    </p:spTree>
  </p:cSld>
  <p:clrMapOvr>
    <a:masterClrMapping/>
  </p:clrMapOvr>
</p:sld>
</file>

<file path=ppt/slides/slide2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Some background on the phrase “wall of separation between church and state.</a:t>
            </a:r>
            <a:br>
              <a:rPr lang="en-US" dirty="0" smtClean="0"/>
            </a:br>
            <a:r>
              <a:rPr lang="en-US" dirty="0" smtClean="0"/>
              <a:t/>
            </a:r>
            <a:br>
              <a:rPr lang="en-US" dirty="0" smtClean="0"/>
            </a:br>
            <a:r>
              <a:rPr lang="en-US" dirty="0" smtClean="0">
                <a:hlinkClick r:id="rId2"/>
              </a:rPr>
              <a:t>An overview from Findlaw</a:t>
            </a:r>
            <a:r>
              <a:rPr lang="en-US" dirty="0" smtClean="0"/>
              <a:t>.</a:t>
            </a:r>
            <a:endParaRPr lang="en-US" dirty="0"/>
          </a:p>
        </p:txBody>
      </p:sp>
    </p:spTree>
  </p:cSld>
  <p:clrMapOvr>
    <a:masterClrMapping/>
  </p:clrMapOvr>
</p:sld>
</file>

<file path=ppt/slides/slide2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Two letters: </a:t>
            </a:r>
            <a:br>
              <a:rPr lang="en-US" dirty="0" smtClean="0"/>
            </a:br>
            <a:r>
              <a:rPr lang="en-US" dirty="0" smtClean="0"/>
              <a:t/>
            </a:r>
            <a:br>
              <a:rPr lang="en-US" dirty="0" smtClean="0"/>
            </a:br>
            <a:r>
              <a:rPr lang="en-US" dirty="0" smtClean="0"/>
              <a:t>- </a:t>
            </a:r>
            <a:r>
              <a:rPr lang="en-US" dirty="0" smtClean="0">
                <a:hlinkClick r:id="rId2"/>
              </a:rPr>
              <a:t>Danbury Baptist Association of Connecticut to Thomas Jefferson</a:t>
            </a:r>
            <a:r>
              <a:rPr lang="en-US" dirty="0" smtClean="0"/>
              <a:t>.</a:t>
            </a:r>
            <a:br>
              <a:rPr lang="en-US" dirty="0" smtClean="0"/>
            </a:br>
            <a:r>
              <a:rPr lang="en-US" dirty="0" smtClean="0"/>
              <a:t/>
            </a:r>
            <a:br>
              <a:rPr lang="en-US" dirty="0" smtClean="0"/>
            </a:br>
            <a:r>
              <a:rPr lang="en-US" dirty="0" smtClean="0"/>
              <a:t>- </a:t>
            </a:r>
            <a:r>
              <a:rPr lang="en-US" dirty="0" smtClean="0">
                <a:hlinkClick r:id="rId3"/>
              </a:rPr>
              <a:t>Jefferson’s Reply</a:t>
            </a:r>
            <a:r>
              <a:rPr lang="en-US" dirty="0" smtClean="0"/>
              <a:t>.</a:t>
            </a:r>
            <a:endParaRPr lang="en-US" dirty="0"/>
          </a:p>
        </p:txBody>
      </p:sp>
    </p:spTree>
  </p:cSld>
  <p:clrMapOvr>
    <a:masterClrMapping/>
  </p:clrMapOvr>
</p:sld>
</file>

<file path=ppt/slides/slide2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endParaRPr lang="en-US" dirty="0"/>
          </a:p>
        </p:txBody>
      </p:sp>
    </p:spTree>
  </p:cSld>
  <p:clrMapOvr>
    <a:masterClrMapping/>
  </p:clrMapOvr>
</p:sld>
</file>

<file path=ppt/slides/slide2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establishment of religion</a:t>
            </a:r>
            <a:endParaRPr lang="en-US" dirty="0"/>
          </a:p>
        </p:txBody>
      </p:sp>
    </p:spTree>
  </p:cSld>
  <p:clrMapOvr>
    <a:masterClrMapping/>
  </p:clrMapOvr>
</p:sld>
</file>

<file path=ppt/slides/slide2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Links</a:t>
            </a:r>
            <a:br>
              <a:rPr lang="en-US" dirty="0" smtClean="0"/>
            </a:br>
            <a:r>
              <a:rPr lang="en-US" dirty="0" smtClean="0"/>
              <a:t/>
            </a:r>
            <a:br>
              <a:rPr lang="en-US" dirty="0" smtClean="0"/>
            </a:br>
            <a:r>
              <a:rPr lang="en-US" dirty="0" smtClean="0"/>
              <a:t>- </a:t>
            </a:r>
            <a:r>
              <a:rPr lang="en-US" dirty="0" smtClean="0">
                <a:hlinkClick r:id="rId2"/>
              </a:rPr>
              <a:t>Wikipedia</a:t>
            </a:r>
            <a:r>
              <a:rPr lang="en-US" dirty="0" smtClean="0"/>
              <a:t>.</a:t>
            </a:r>
            <a:br>
              <a:rPr lang="en-US" dirty="0" smtClean="0"/>
            </a:br>
            <a:r>
              <a:rPr lang="en-US" dirty="0" smtClean="0"/>
              <a:t>- </a:t>
            </a:r>
            <a:r>
              <a:rPr lang="en-US" dirty="0" smtClean="0">
                <a:hlinkClick r:id="rId3"/>
              </a:rPr>
              <a:t>Exploring Constitutional Conflicts</a:t>
            </a:r>
            <a:r>
              <a:rPr lang="en-US" dirty="0" smtClean="0"/>
              <a:t>.</a:t>
            </a:r>
            <a:br>
              <a:rPr lang="en-US" dirty="0" smtClean="0"/>
            </a:br>
            <a:r>
              <a:rPr lang="en-US" dirty="0" smtClean="0"/>
              <a:t>- </a:t>
            </a:r>
            <a:r>
              <a:rPr lang="en-US" dirty="0" smtClean="0">
                <a:hlinkClick r:id="rId4"/>
              </a:rPr>
              <a:t>First Amendment Center</a:t>
            </a:r>
            <a:r>
              <a:rPr lang="en-US" dirty="0" smtClean="0"/>
              <a:t>.</a:t>
            </a:r>
            <a:br>
              <a:rPr lang="en-US" dirty="0" smtClean="0"/>
            </a:br>
            <a:r>
              <a:rPr lang="en-US" dirty="0" smtClean="0"/>
              <a:t>- </a:t>
            </a:r>
            <a:r>
              <a:rPr lang="en-US" dirty="0" smtClean="0">
                <a:hlinkClick r:id="rId5"/>
              </a:rPr>
              <a:t>The Founder’s Constitution</a:t>
            </a:r>
            <a:r>
              <a:rPr lang="en-US" dirty="0" smtClean="0"/>
              <a:t>.</a:t>
            </a:r>
            <a:br>
              <a:rPr lang="en-US" dirty="0" smtClean="0"/>
            </a:br>
            <a:r>
              <a:rPr lang="en-US" dirty="0" smtClean="0"/>
              <a:t>- </a:t>
            </a:r>
            <a:r>
              <a:rPr lang="en-US" dirty="0" smtClean="0">
                <a:hlinkClick r:id="rId6"/>
              </a:rPr>
              <a:t>FindLaw</a:t>
            </a:r>
            <a:r>
              <a:rPr lang="en-US" dirty="0" smtClean="0"/>
              <a:t>.</a:t>
            </a:r>
            <a:endParaRPr lang="en-US" dirty="0"/>
          </a:p>
        </p:txBody>
      </p:sp>
    </p:spTree>
  </p:cSld>
  <p:clrMapOvr>
    <a:masterClrMapping/>
  </p:clrMapOvr>
</p:sld>
</file>

<file path=ppt/slides/slide2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What does ”establishment” mean?</a:t>
            </a:r>
            <a:endParaRPr lang="en-US"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Again, the Federalists believed that the Bill of Rights was unnecessary, Hamilton </a:t>
            </a:r>
            <a:r>
              <a:rPr lang="en-US" dirty="0"/>
              <a:t>and Madison </a:t>
            </a:r>
            <a:r>
              <a:rPr lang="en-US" dirty="0" smtClean="0">
                <a:hlinkClick r:id="rId2"/>
              </a:rPr>
              <a:t>thought </a:t>
            </a:r>
            <a:r>
              <a:rPr lang="en-US" dirty="0">
                <a:hlinkClick r:id="rId2"/>
              </a:rPr>
              <a:t>not</a:t>
            </a:r>
            <a:r>
              <a:rPr lang="en-US" dirty="0"/>
              <a:t>.</a:t>
            </a:r>
            <a:r>
              <a:rPr lang="en-US" dirty="0" smtClean="0"/>
              <a:t/>
            </a:r>
            <a:br>
              <a:rPr lang="en-US" dirty="0" smtClean="0"/>
            </a:br>
            <a:r>
              <a:rPr lang="en-US" dirty="0" smtClean="0"/>
              <a:t/>
            </a:r>
            <a:br>
              <a:rPr lang="en-US" dirty="0" smtClean="0"/>
            </a:br>
            <a:r>
              <a:rPr lang="en-US" dirty="0" smtClean="0"/>
              <a:t>The overall design of the constitution was sufficient to limit it the national government.</a:t>
            </a:r>
            <a:endParaRPr lang="en-US" dirty="0"/>
          </a:p>
        </p:txBody>
      </p:sp>
    </p:spTree>
  </p:cSld>
  <p:clrMapOvr>
    <a:masterClrMapping/>
  </p:clrMapOvr>
</p:sld>
</file>

<file path=ppt/slides/slide2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b="1" dirty="0" smtClean="0"/>
              <a:t/>
            </a:r>
            <a:br>
              <a:rPr lang="en-US" b="1" dirty="0" smtClean="0"/>
            </a:br>
            <a:r>
              <a:rPr lang="en-US" dirty="0" smtClean="0"/>
              <a:t>''[F]or the men who wrote the Religion Clauses of the First Amendment the 'establishment' of a religion connoted sponsorship, financial support, and active involvement of the sovereign in religious activity.'' </a:t>
            </a:r>
            <a:br>
              <a:rPr lang="en-US" dirty="0" smtClean="0"/>
            </a:br>
            <a:r>
              <a:rPr lang="en-US" dirty="0" smtClean="0"/>
              <a:t>- findlaw.</a:t>
            </a:r>
            <a:endParaRPr lang="en-US" dirty="0"/>
          </a:p>
        </p:txBody>
      </p:sp>
    </p:spTree>
  </p:cSld>
  <p:clrMapOvr>
    <a:masterClrMapping/>
  </p:clrMapOvr>
</p:sld>
</file>

<file path=ppt/slides/slide2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Over time, it has involved a variety of other questions.</a:t>
            </a:r>
            <a:br>
              <a:rPr lang="en-US" dirty="0" smtClean="0"/>
            </a:br>
            <a:r>
              <a:rPr lang="en-US" dirty="0" smtClean="0"/>
              <a:t/>
            </a:r>
            <a:br>
              <a:rPr lang="en-US" dirty="0" smtClean="0"/>
            </a:br>
            <a:r>
              <a:rPr lang="en-US" dirty="0" smtClean="0"/>
              <a:t>Public Funding</a:t>
            </a:r>
            <a:br>
              <a:rPr lang="en-US" dirty="0" smtClean="0"/>
            </a:br>
            <a:r>
              <a:rPr lang="en-US" dirty="0" smtClean="0"/>
              <a:t>School Prayer</a:t>
            </a:r>
            <a:br>
              <a:rPr lang="en-US" dirty="0" smtClean="0"/>
            </a:br>
            <a:r>
              <a:rPr lang="en-US" dirty="0" smtClean="0"/>
              <a:t>Public Displays</a:t>
            </a:r>
            <a:br>
              <a:rPr lang="en-US" dirty="0" smtClean="0"/>
            </a:br>
            <a:r>
              <a:rPr lang="en-US" dirty="0" smtClean="0"/>
              <a:t>Creationism</a:t>
            </a:r>
            <a:endParaRPr lang="en-US" dirty="0"/>
          </a:p>
        </p:txBody>
      </p:sp>
    </p:spTree>
  </p:cSld>
  <p:clrMapOvr>
    <a:masterClrMapping/>
  </p:clrMapOvr>
</p:sld>
</file>

<file path=ppt/slides/slide2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4000" dirty="0" smtClean="0">
                <a:hlinkClick r:id="rId2"/>
              </a:rPr>
              <a:t>Engle v. Vitale</a:t>
            </a:r>
            <a:r>
              <a:rPr lang="en-US" sz="4000" dirty="0" smtClean="0"/>
              <a:t>: Government-directed prayer in public schools violates the </a:t>
            </a:r>
            <a:r>
              <a:rPr lang="en-US" sz="4000" dirty="0" smtClean="0">
                <a:hlinkClick r:id="rId3" action="ppaction://hlinkfile"/>
              </a:rPr>
              <a:t>Establishment Clause of the First Amendment</a:t>
            </a:r>
            <a:r>
              <a:rPr lang="en-US" sz="4000" dirty="0" smtClean="0"/>
              <a:t>, even if the prayer is denominationally neutral and students may remain silent or be excused from the classroom during its recitation.</a:t>
            </a:r>
            <a:endParaRPr lang="en-US" sz="4000" dirty="0"/>
          </a:p>
        </p:txBody>
      </p:sp>
    </p:spTree>
  </p:cSld>
  <p:clrMapOvr>
    <a:masterClrMapping/>
  </p:clrMapOvr>
</p:sld>
</file>

<file path=ppt/slides/slide2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4000" dirty="0" smtClean="0">
                <a:hlinkClick r:id="rId2"/>
              </a:rPr>
              <a:t>Lemon v. Kurtzman: </a:t>
            </a:r>
            <a:r>
              <a:rPr lang="en-US" sz="4000" dirty="0" smtClean="0"/>
              <a:t>For a law to be considered constitutional under the Establishment Clause of the First Amendment, the law must have a legitimate secular purpose, must not have the primary effect of either advancing or inhibiting religion, and must not result in an excessive entanglement of government and religion.</a:t>
            </a:r>
            <a:endParaRPr lang="en-US" sz="4000" dirty="0"/>
          </a:p>
        </p:txBody>
      </p:sp>
    </p:spTree>
  </p:cSld>
  <p:clrMapOvr>
    <a:masterClrMapping/>
  </p:clrMapOvr>
</p:sld>
</file>

<file path=ppt/slides/slide2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Marsh v. Chambers</a:t>
            </a:r>
            <a:r>
              <a:rPr lang="en-US" dirty="0" smtClean="0"/>
              <a:t>: The practice of hiring a chaplain for the Nebraska state legislature did not violate the Establishment Clause of the First Amendment. </a:t>
            </a:r>
            <a:endParaRPr lang="en-US" dirty="0"/>
          </a:p>
        </p:txBody>
      </p:sp>
    </p:spTree>
  </p:cSld>
  <p:clrMapOvr>
    <a:masterClrMapping/>
  </p:clrMapOvr>
</p:sld>
</file>

<file path=ppt/slides/slide2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4000" dirty="0" smtClean="0">
                <a:hlinkClick r:id="rId2"/>
              </a:rPr>
              <a:t>Van Orden v. Perry</a:t>
            </a:r>
            <a:r>
              <a:rPr lang="en-US" sz="4000" dirty="0" smtClean="0"/>
              <a:t>: A Ten Commandments monument erected on the grounds of the Texas State Capitol did not violate the Establishment Clause, because the monument, when considered in context, conveyed a historic and social meaning rather than an intrusive religious endorsement.</a:t>
            </a:r>
            <a:endParaRPr lang="en-US" sz="4000" dirty="0"/>
          </a:p>
        </p:txBody>
      </p:sp>
    </p:spTree>
  </p:cSld>
  <p:clrMapOvr>
    <a:masterClrMapping/>
  </p:clrMapOvr>
</p:sld>
</file>

<file path=ppt/slides/slide2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3600" dirty="0" err="1" smtClean="0">
                <a:hlinkClick r:id="rId2"/>
              </a:rPr>
              <a:t>Kitzmiller</a:t>
            </a:r>
            <a:r>
              <a:rPr lang="en-US" sz="3600" dirty="0" smtClean="0">
                <a:hlinkClick r:id="rId2"/>
              </a:rPr>
              <a:t> v. Dover Area School District</a:t>
            </a:r>
            <a:r>
              <a:rPr lang="en-US" sz="3600" dirty="0" smtClean="0"/>
              <a:t>: Teaching intelligent design in public school biology classes violates the Establishment Clause of the First Amendment to the Constitution of the United States (and Article I, Section 3 of the Pennsylvania State Constitution) because intelligent design is not science and "cannot uncouple itself from its creationist, and thus religious, antecedents."</a:t>
            </a:r>
            <a:endParaRPr lang="en-US" sz="3600" dirty="0"/>
          </a:p>
        </p:txBody>
      </p:sp>
    </p:spTree>
  </p:cSld>
  <p:clrMapOvr>
    <a:masterClrMapping/>
  </p:clrMapOvr>
</p:sld>
</file>

<file path=ppt/slides/slide2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endParaRPr lang="en-US" dirty="0"/>
          </a:p>
        </p:txBody>
      </p:sp>
    </p:spTree>
  </p:cSld>
  <p:clrMapOvr>
    <a:masterClrMapping/>
  </p:clrMapOvr>
</p:sld>
</file>

<file path=ppt/slides/slide2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free exercise</a:t>
            </a:r>
            <a:endParaRPr lang="en-US" dirty="0"/>
          </a:p>
        </p:txBody>
      </p:sp>
    </p:spTree>
  </p:cSld>
  <p:clrMapOvr>
    <a:masterClrMapping/>
  </p:clrMapOvr>
</p:sld>
</file>

<file path=ppt/slides/slide2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Links: </a:t>
            </a:r>
            <a:br>
              <a:rPr lang="en-US" dirty="0" smtClean="0"/>
            </a:br>
            <a:r>
              <a:rPr lang="en-US" dirty="0" smtClean="0"/>
              <a:t/>
            </a:r>
            <a:br>
              <a:rPr lang="en-US" dirty="0" smtClean="0"/>
            </a:br>
            <a:r>
              <a:rPr lang="en-US" dirty="0" smtClean="0"/>
              <a:t>- </a:t>
            </a:r>
            <a:r>
              <a:rPr lang="en-US" dirty="0" smtClean="0">
                <a:hlinkClick r:id="rId2"/>
              </a:rPr>
              <a:t>Wikipedia</a:t>
            </a:r>
            <a:r>
              <a:rPr lang="en-US" dirty="0" smtClean="0"/>
              <a:t>.</a:t>
            </a:r>
            <a:br>
              <a:rPr lang="en-US" dirty="0" smtClean="0"/>
            </a:br>
            <a:r>
              <a:rPr lang="en-US" dirty="0" smtClean="0"/>
              <a:t>- </a:t>
            </a:r>
            <a:r>
              <a:rPr lang="en-US" dirty="0" smtClean="0">
                <a:hlinkClick r:id="rId3"/>
              </a:rPr>
              <a:t>Exploring Constitutional Conflicts</a:t>
            </a:r>
            <a:r>
              <a:rPr lang="en-US" dirty="0" smtClean="0"/>
              <a:t>.</a:t>
            </a:r>
            <a:br>
              <a:rPr lang="en-US" dirty="0" smtClean="0"/>
            </a:br>
            <a:r>
              <a:rPr lang="en-US" dirty="0" smtClean="0"/>
              <a:t>- </a:t>
            </a:r>
            <a:r>
              <a:rPr lang="en-US" dirty="0" smtClean="0">
                <a:hlinkClick r:id="rId4"/>
              </a:rPr>
              <a:t>First Amendment Center</a:t>
            </a:r>
            <a:r>
              <a:rPr lang="en-US" dirty="0" smtClean="0"/>
              <a:t>.</a:t>
            </a:r>
            <a:br>
              <a:rPr lang="en-US" dirty="0" smtClean="0"/>
            </a:br>
            <a:r>
              <a:rPr lang="en-US" dirty="0" smtClean="0"/>
              <a:t>- </a:t>
            </a:r>
            <a:r>
              <a:rPr lang="en-US" dirty="0" err="1" smtClean="0">
                <a:hlinkClick r:id="rId5"/>
              </a:rPr>
              <a:t>FindLaw</a:t>
            </a:r>
            <a:r>
              <a:rPr lang="en-US" dirty="0" smtClean="0"/>
              <a:t>.</a:t>
            </a:r>
            <a:endParaRPr lang="en-US"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 Bill of Rights might also prove dangerous to individual liberty because it might not be expansive enough.</a:t>
            </a:r>
            <a:endParaRPr lang="en-US" dirty="0"/>
          </a:p>
        </p:txBody>
      </p:sp>
    </p:spTree>
    <p:extLst>
      <p:ext uri="{BB962C8B-B14F-4D97-AF65-F5344CB8AC3E}">
        <p14:creationId xmlns:p14="http://schemas.microsoft.com/office/powerpoint/2010/main" val="2567894505"/>
      </p:ext>
    </p:extLst>
  </p:cSld>
  <p:clrMapOvr>
    <a:masterClrMapping/>
  </p:clrMapOvr>
</p:sld>
</file>

<file path=ppt/slides/slide2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What does “free exercise” mean?</a:t>
            </a:r>
            <a:endParaRPr lang="en-US" dirty="0"/>
          </a:p>
        </p:txBody>
      </p:sp>
    </p:spTree>
  </p:cSld>
  <p:clrMapOvr>
    <a:masterClrMapping/>
  </p:clrMapOvr>
</p:sld>
</file>

<file path=ppt/slides/slide2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When is it appropriate to place limits on the free exercise </a:t>
            </a:r>
            <a:r>
              <a:rPr lang="en-US" dirty="0" smtClean="0"/>
              <a:t>of </a:t>
            </a:r>
            <a:r>
              <a:rPr lang="en-US" dirty="0" smtClean="0"/>
              <a:t>religion?</a:t>
            </a:r>
            <a:endParaRPr lang="en-US" dirty="0"/>
          </a:p>
        </p:txBody>
      </p:sp>
    </p:spTree>
  </p:cSld>
  <p:clrMapOvr>
    <a:masterClrMapping/>
  </p:clrMapOvr>
</p:sld>
</file>

<file path=ppt/slides/slide2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Areas of recent dispute: </a:t>
            </a:r>
            <a:br>
              <a:rPr lang="en-US" dirty="0" smtClean="0"/>
            </a:br>
            <a:r>
              <a:rPr lang="en-US" dirty="0" smtClean="0"/>
              <a:t/>
            </a:r>
            <a:br>
              <a:rPr lang="en-US" dirty="0" smtClean="0"/>
            </a:br>
            <a:r>
              <a:rPr lang="en-US" dirty="0" smtClean="0"/>
              <a:t>Medical Assistance for Children</a:t>
            </a:r>
            <a:br>
              <a:rPr lang="en-US" dirty="0" smtClean="0"/>
            </a:br>
            <a:r>
              <a:rPr lang="en-US" dirty="0" smtClean="0"/>
              <a:t>Peyote Use</a:t>
            </a:r>
            <a:br>
              <a:rPr lang="en-US" dirty="0" smtClean="0"/>
            </a:br>
            <a:r>
              <a:rPr lang="en-US" dirty="0" smtClean="0"/>
              <a:t>Animal Sacrifices</a:t>
            </a:r>
            <a:endParaRPr lang="en-US" dirty="0"/>
          </a:p>
        </p:txBody>
      </p:sp>
    </p:spTree>
    <p:extLst>
      <p:ext uri="{BB962C8B-B14F-4D97-AF65-F5344CB8AC3E}">
        <p14:creationId xmlns:p14="http://schemas.microsoft.com/office/powerpoint/2010/main" val="1443874465"/>
      </p:ext>
    </p:extLst>
  </p:cSld>
  <p:clrMapOvr>
    <a:masterClrMapping/>
  </p:clrMapOvr>
</p:sld>
</file>

<file path=ppt/slides/slide2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Reynolds v. United States</a:t>
            </a:r>
            <a:r>
              <a:rPr lang="en-US" dirty="0" smtClean="0"/>
              <a:t>: Religious duty was not a suitable defense to a criminal indictment.</a:t>
            </a:r>
            <a:endParaRPr lang="en-US" dirty="0"/>
          </a:p>
        </p:txBody>
      </p:sp>
    </p:spTree>
  </p:cSld>
  <p:clrMapOvr>
    <a:masterClrMapping/>
  </p:clrMapOvr>
</p:sld>
</file>

<file path=ppt/slides/slide2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3600" dirty="0" smtClean="0">
                <a:hlinkClick r:id="rId2"/>
              </a:rPr>
              <a:t>Employment Division, Department of Human Resources of Oregon v. Smith</a:t>
            </a:r>
            <a:r>
              <a:rPr lang="en-US" sz="3600" dirty="0" smtClean="0"/>
              <a:t>: The Free Exercise Clause permits the State to prohibit sacramental peyote use and thus to deny unemployment benefits to persons discharged for such use." Neutral laws of general applicability do not violate the </a:t>
            </a:r>
            <a:r>
              <a:rPr lang="en-US" sz="3600" dirty="0" smtClean="0">
                <a:hlinkClick r:id="rId3" action="ppaction://hlinkfile" tooltip="Free Exercise Clause"/>
              </a:rPr>
              <a:t>Free Exercise Clause</a:t>
            </a:r>
            <a:r>
              <a:rPr lang="en-US" sz="3600" dirty="0" smtClean="0"/>
              <a:t> of the </a:t>
            </a:r>
            <a:r>
              <a:rPr lang="en-US" sz="3600" dirty="0" smtClean="0">
                <a:hlinkClick r:id="rId4" action="ppaction://hlinkfile" tooltip="First Amendment to the United States Constitution"/>
              </a:rPr>
              <a:t>First Amendment</a:t>
            </a:r>
            <a:r>
              <a:rPr lang="en-US" sz="3600" dirty="0" smtClean="0"/>
              <a:t>. </a:t>
            </a:r>
            <a:endParaRPr lang="en-US" sz="3600" dirty="0"/>
          </a:p>
        </p:txBody>
      </p:sp>
    </p:spTree>
  </p:cSld>
  <p:clrMapOvr>
    <a:masterClrMapping/>
  </p:clrMapOvr>
</p:sld>
</file>

<file path=ppt/slides/slide2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Church of </a:t>
            </a:r>
            <a:r>
              <a:rPr lang="en-US" dirty="0" err="1" smtClean="0">
                <a:hlinkClick r:id="rId2"/>
              </a:rPr>
              <a:t>Lukumi</a:t>
            </a:r>
            <a:r>
              <a:rPr lang="en-US" dirty="0" smtClean="0">
                <a:hlinkClick r:id="rId2"/>
              </a:rPr>
              <a:t> </a:t>
            </a:r>
            <a:r>
              <a:rPr lang="en-US" dirty="0" err="1" smtClean="0">
                <a:hlinkClick r:id="rId2"/>
              </a:rPr>
              <a:t>Babalu</a:t>
            </a:r>
            <a:r>
              <a:rPr lang="en-US" dirty="0" smtClean="0">
                <a:hlinkClick r:id="rId2"/>
              </a:rPr>
              <a:t> Aye v. City of Hialeah</a:t>
            </a:r>
            <a:r>
              <a:rPr lang="en-US" dirty="0" smtClean="0"/>
              <a:t>: The states cannot restrict religiously-mandated </a:t>
            </a:r>
            <a:r>
              <a:rPr lang="en-US" dirty="0" smtClean="0">
                <a:hlinkClick r:id="rId3" action="ppaction://hlinkfile"/>
              </a:rPr>
              <a:t>ritual slaughter</a:t>
            </a:r>
            <a:r>
              <a:rPr lang="en-US" dirty="0" smtClean="0"/>
              <a:t> of animals, regardless of the purpose of the slaughter.</a:t>
            </a:r>
            <a:endParaRPr lang="en-US" dirty="0"/>
          </a:p>
        </p:txBody>
      </p:sp>
    </p:spTree>
  </p:cSld>
  <p:clrMapOvr>
    <a:masterClrMapping/>
  </p:clrMapOvr>
</p:sld>
</file>

<file path=ppt/slides/slide2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A final point: </a:t>
            </a:r>
            <a:br>
              <a:rPr lang="en-US" dirty="0" smtClean="0"/>
            </a:br>
            <a:r>
              <a:rPr lang="en-US" dirty="0" smtClean="0"/>
              <a:t/>
            </a:r>
            <a:br>
              <a:rPr lang="en-US" dirty="0" smtClean="0"/>
            </a:br>
            <a:r>
              <a:rPr lang="en-US" dirty="0" smtClean="0"/>
              <a:t>Test Cases</a:t>
            </a:r>
            <a:endParaRPr lang="en-US" dirty="0"/>
          </a:p>
        </p:txBody>
      </p:sp>
    </p:spTree>
    <p:extLst>
      <p:ext uri="{BB962C8B-B14F-4D97-AF65-F5344CB8AC3E}">
        <p14:creationId xmlns:p14="http://schemas.microsoft.com/office/powerpoint/2010/main" val="1662832317"/>
      </p:ext>
    </p:extLst>
  </p:cSld>
  <p:clrMapOvr>
    <a:masterClrMapping/>
  </p:clrMapOvr>
</p:sld>
</file>

<file path=ppt/slides/slide2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Some of the more important decisions that have established the nature of civil liberty protections have resulted from test cases, which are cases deliberately designed to force the Supreme Court to rule on a law limiting a particular action. </a:t>
            </a:r>
            <a:endParaRPr lang="en-US" dirty="0"/>
          </a:p>
        </p:txBody>
      </p:sp>
    </p:spTree>
    <p:extLst>
      <p:ext uri="{BB962C8B-B14F-4D97-AF65-F5344CB8AC3E}">
        <p14:creationId xmlns:p14="http://schemas.microsoft.com/office/powerpoint/2010/main" val="1662832317"/>
      </p:ext>
    </p:extLst>
  </p:cSld>
  <p:clrMapOvr>
    <a:masterClrMapping/>
  </p:clrMapOvr>
</p:sld>
</file>

<file path=ppt/slides/slide2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Some of the cases mentioned above were test cases. </a:t>
            </a:r>
            <a:br>
              <a:rPr lang="en-US" dirty="0" smtClean="0"/>
            </a:br>
            <a:r>
              <a:rPr lang="en-US" dirty="0" smtClean="0"/>
              <a:t/>
            </a:r>
            <a:br>
              <a:rPr lang="en-US" dirty="0" smtClean="0"/>
            </a:br>
            <a:r>
              <a:rPr lang="en-US" dirty="0" smtClean="0"/>
              <a:t>Griswold v Conn</a:t>
            </a:r>
            <a:br>
              <a:rPr lang="en-US" dirty="0" smtClean="0"/>
            </a:br>
            <a:r>
              <a:rPr lang="en-US" dirty="0" smtClean="0"/>
              <a:t>Heller v DC</a:t>
            </a:r>
            <a:endParaRPr lang="en-US" dirty="0"/>
          </a:p>
        </p:txBody>
      </p:sp>
    </p:spTree>
    <p:extLst>
      <p:ext uri="{BB962C8B-B14F-4D97-AF65-F5344CB8AC3E}">
        <p14:creationId xmlns:p14="http://schemas.microsoft.com/office/powerpoint/2010/main" val="1973725251"/>
      </p:ext>
    </p:extLst>
  </p:cSld>
  <p:clrMapOvr>
    <a:masterClrMapping/>
  </p:clrMapOvr>
</p:sld>
</file>

<file path=ppt/slides/slide2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A lawsuit, or a deliberate violation of the law was initiated with the expectation that the person accused of the crime would have the standing necessary to challenge the constitutionality of the law in court.</a:t>
            </a:r>
            <a:endParaRPr lang="en-US" dirty="0"/>
          </a:p>
        </p:txBody>
      </p:sp>
    </p:spTree>
    <p:extLst>
      <p:ext uri="{BB962C8B-B14F-4D97-AF65-F5344CB8AC3E}">
        <p14:creationId xmlns:p14="http://schemas.microsoft.com/office/powerpoint/2010/main" val="115324869"/>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Basic Fact: </a:t>
            </a:r>
            <a:br>
              <a:rPr lang="en-US" dirty="0" smtClean="0"/>
            </a:br>
            <a:r>
              <a:rPr lang="en-US" dirty="0" smtClean="0"/>
              <a:t/>
            </a:r>
            <a:br>
              <a:rPr lang="en-US" dirty="0" smtClean="0"/>
            </a:br>
            <a:r>
              <a:rPr lang="en-US" dirty="0" smtClean="0"/>
              <a:t>The </a:t>
            </a:r>
            <a:r>
              <a:rPr lang="en-US" dirty="0" smtClean="0">
                <a:hlinkClick r:id="rId2"/>
              </a:rPr>
              <a:t>U.S. Bill of Rights</a:t>
            </a:r>
            <a:r>
              <a:rPr lang="en-US" dirty="0" smtClean="0"/>
              <a:t> has ten sections – these are the first ten amendments to the Constitution. There is no separate section titled “the bill of rights.” the term simply refers to the first ten amendments.</a:t>
            </a:r>
            <a:endParaRPr lang="en-US"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Some useful links regarding the Bill of Rights.</a:t>
            </a:r>
            <a:br>
              <a:rPr lang="en-US" dirty="0" smtClean="0"/>
            </a:br>
            <a:r>
              <a:rPr lang="en-US" dirty="0" smtClean="0"/>
              <a:t/>
            </a:r>
            <a:br>
              <a:rPr lang="en-US" dirty="0" smtClean="0"/>
            </a:br>
            <a:r>
              <a:rPr lang="en-US" dirty="0" smtClean="0">
                <a:hlinkClick r:id="rId2"/>
              </a:rPr>
              <a:t>Its History and Significance</a:t>
            </a:r>
            <a:r>
              <a:rPr lang="en-US" dirty="0" smtClean="0"/>
              <a:t/>
            </a:r>
            <a:br>
              <a:rPr lang="en-US" dirty="0" smtClean="0"/>
            </a:br>
            <a:r>
              <a:rPr lang="en-US" dirty="0" smtClean="0">
                <a:hlinkClick r:id="rId3"/>
              </a:rPr>
              <a:t>Wikipedia</a:t>
            </a:r>
            <a:r>
              <a:rPr lang="en-US" dirty="0" smtClean="0"/>
              <a:t/>
            </a:r>
            <a:br>
              <a:rPr lang="en-US" dirty="0" smtClean="0"/>
            </a:br>
            <a:r>
              <a:rPr lang="en-US" dirty="0">
                <a:hlinkClick r:id="rId4"/>
              </a:rPr>
              <a:t>James </a:t>
            </a:r>
            <a:r>
              <a:rPr lang="en-US" i="1" dirty="0">
                <a:hlinkClick r:id="rId4"/>
              </a:rPr>
              <a:t>Madison</a:t>
            </a:r>
            <a:r>
              <a:rPr lang="en-US" dirty="0">
                <a:hlinkClick r:id="rId4"/>
              </a:rPr>
              <a:t> and the </a:t>
            </a:r>
            <a:r>
              <a:rPr lang="en-US" i="1" dirty="0">
                <a:hlinkClick r:id="rId4"/>
              </a:rPr>
              <a:t>Bill of Rights</a:t>
            </a:r>
            <a:endParaRPr lang="en-US" dirty="0"/>
          </a:p>
        </p:txBody>
      </p:sp>
    </p:spTree>
    <p:extLst>
      <p:ext uri="{BB962C8B-B14F-4D97-AF65-F5344CB8AC3E}">
        <p14:creationId xmlns:p14="http://schemas.microsoft.com/office/powerpoint/2010/main" val="305632482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It is relatively short and vague. As is the rest of the Constitution. It is commonly reinterpreted, often controversially so.</a:t>
            </a:r>
            <a:endParaRPr lang="en-US"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Example: A recent Supreme Court case dealt with the question whether </a:t>
            </a:r>
            <a:r>
              <a:rPr lang="en-US" dirty="0" smtClean="0">
                <a:hlinkClick r:id="rId2"/>
              </a:rPr>
              <a:t>gaming was constitutionally protected speech</a:t>
            </a:r>
            <a:r>
              <a:rPr lang="en-US" dirty="0" smtClean="0"/>
              <a:t>.</a:t>
            </a:r>
            <a:endParaRPr lang="en-US" dirty="0"/>
          </a:p>
        </p:txBody>
      </p:sp>
    </p:spTree>
    <p:extLst>
      <p:ext uri="{BB962C8B-B14F-4D97-AF65-F5344CB8AC3E}">
        <p14:creationId xmlns:p14="http://schemas.microsoft.com/office/powerpoint/2010/main" val="294479619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Basic Fact: </a:t>
            </a:r>
            <a:br>
              <a:rPr lang="en-US" dirty="0" smtClean="0"/>
            </a:br>
            <a:r>
              <a:rPr lang="en-US" dirty="0" smtClean="0"/>
              <a:t/>
            </a:r>
            <a:br>
              <a:rPr lang="en-US" dirty="0" smtClean="0"/>
            </a:br>
            <a:r>
              <a:rPr lang="en-US" dirty="0" smtClean="0"/>
              <a:t>The Texas Constitution does have a unique section called the Bill of Rights. It is the first Article of the document. It has 33 sections, and has been heavily amended since it was first written. Most recently in 2009.</a:t>
            </a:r>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97562"/>
          </a:xfrm>
        </p:spPr>
        <p:txBody>
          <a:bodyPr/>
          <a:lstStyle/>
          <a:p>
            <a:r>
              <a:rPr lang="en-US" dirty="0" smtClean="0"/>
              <a:t>Note that other principles are contained in the constitution, but these (most notably equality) were added to the document after the original document was ratified.  </a:t>
            </a:r>
            <a:endParaRPr lang="en-US" dirty="0"/>
          </a:p>
        </p:txBody>
      </p:sp>
    </p:spTree>
    <p:extLst>
      <p:ext uri="{BB962C8B-B14F-4D97-AF65-F5344CB8AC3E}">
        <p14:creationId xmlns:p14="http://schemas.microsoft.com/office/powerpoint/2010/main" val="18979982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As with the rest of the Texas Constitution, it is long detailed and precise.</a:t>
            </a:r>
            <a:endParaRPr lang="en-US" dirty="0"/>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Bills of Rights were commonly attached to state constitutions. It was argued that they were necessary because the states had – as we know – powers that were “many and undefined.”</a:t>
            </a:r>
            <a:endParaRPr lang="en-US" dirty="0"/>
          </a:p>
        </p:txBody>
      </p:sp>
    </p:spTree>
    <p:extLst>
      <p:ext uri="{BB962C8B-B14F-4D97-AF65-F5344CB8AC3E}">
        <p14:creationId xmlns:p14="http://schemas.microsoft.com/office/powerpoint/2010/main" val="3037630193"/>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Federalist argued that the power of the national government was most effectively limited by properly designing – balancing -- governmental institutions and their powers. </a:t>
            </a:r>
            <a:endParaRPr lang="en-US" dirty="0"/>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4"/>
          <p:cNvSpPr>
            <a:spLocks noGrp="1" noChangeArrowheads="1"/>
          </p:cNvSpPr>
          <p:nvPr>
            <p:ph type="title"/>
          </p:nvPr>
        </p:nvSpPr>
        <p:spPr>
          <a:xfrm>
            <a:off x="457200" y="274638"/>
            <a:ext cx="8229600" cy="6126162"/>
          </a:xfrm>
        </p:spPr>
        <p:txBody>
          <a:bodyPr/>
          <a:lstStyle/>
          <a:p>
            <a:pPr eaLnBrk="1" hangingPunct="1"/>
            <a:r>
              <a:rPr lang="en-US" dirty="0" smtClean="0"/>
              <a:t>Republicanism, checks and balances, and federalism all are argued to allow for individual freedom by balancing and limiting governmental power.</a:t>
            </a:r>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national government was limited to the delegated powers granted to it. They were “few and defined.”</a:t>
            </a:r>
            <a:endParaRPr lang="en-US" dirty="0"/>
          </a:p>
        </p:txBody>
      </p:sp>
    </p:spTree>
    <p:extLst>
      <p:ext uri="{BB962C8B-B14F-4D97-AF65-F5344CB8AC3E}">
        <p14:creationId xmlns:p14="http://schemas.microsoft.com/office/powerpoint/2010/main" val="205008872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title"/>
          </p:nvPr>
        </p:nvSpPr>
        <p:spPr>
          <a:xfrm>
            <a:off x="457200" y="274638"/>
            <a:ext cx="8229600" cy="6202362"/>
          </a:xfrm>
        </p:spPr>
        <p:txBody>
          <a:bodyPr/>
          <a:lstStyle/>
          <a:p>
            <a:pPr eaLnBrk="1" hangingPunct="1"/>
            <a:r>
              <a:rPr lang="en-US" dirty="0" smtClean="0"/>
              <a:t>Madison and Hamilton originally argued that these would be sufficient to ensure that the powers of government would be limited.</a:t>
            </a:r>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p:cNvSpPr>
          <p:nvPr>
            <p:ph type="title"/>
          </p:nvPr>
        </p:nvSpPr>
        <p:spPr>
          <a:xfrm>
            <a:off x="457200" y="274638"/>
            <a:ext cx="8229600" cy="6202362"/>
          </a:xfrm>
        </p:spPr>
        <p:txBody>
          <a:bodyPr/>
          <a:lstStyle/>
          <a:p>
            <a:pPr eaLnBrk="1" hangingPunct="1"/>
            <a:r>
              <a:rPr lang="en-US" dirty="0" smtClean="0"/>
              <a:t>The Anti-Federalists were unconvinced and demanded that a Bill of Rights be added to the document to ensure that specific limits were placed on the national government. </a:t>
            </a:r>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Five states, including Massachusetts, ratified the Constitution on the condition that such amendments be added immediately.</a:t>
            </a:r>
            <a:endParaRPr lang="en-US" dirty="0"/>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James Madison </a:t>
            </a:r>
            <a:r>
              <a:rPr lang="en-US" dirty="0" smtClean="0">
                <a:hlinkClick r:id="rId2"/>
              </a:rPr>
              <a:t>agreed</a:t>
            </a:r>
            <a:r>
              <a:rPr lang="en-US" dirty="0" smtClean="0"/>
              <a:t> to </a:t>
            </a:r>
            <a:r>
              <a:rPr lang="en-US" dirty="0" smtClean="0">
                <a:hlinkClick r:id="rId3"/>
              </a:rPr>
              <a:t>introduce</a:t>
            </a:r>
            <a:r>
              <a:rPr lang="en-US" dirty="0" smtClean="0"/>
              <a:t> and push it through the House when he became a member of it. </a:t>
            </a:r>
            <a:br>
              <a:rPr lang="en-US" dirty="0" smtClean="0"/>
            </a:br>
            <a:r>
              <a:rPr lang="en-US" dirty="0" smtClean="0"/>
              <a:t/>
            </a:r>
            <a:br>
              <a:rPr lang="en-US" dirty="0" smtClean="0"/>
            </a:br>
            <a:r>
              <a:rPr lang="en-US" dirty="0" smtClean="0"/>
              <a:t>He thought it was harmless.</a:t>
            </a:r>
            <a:endParaRPr lang="en-US" dirty="0"/>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Title 1"/>
          <p:cNvSpPr>
            <a:spLocks noGrp="1"/>
          </p:cNvSpPr>
          <p:nvPr>
            <p:ph type="title"/>
          </p:nvPr>
        </p:nvSpPr>
        <p:spPr>
          <a:xfrm>
            <a:off x="457200" y="274638"/>
            <a:ext cx="8229600" cy="6126162"/>
          </a:xfrm>
        </p:spPr>
        <p:txBody>
          <a:bodyPr/>
          <a:lstStyle/>
          <a:p>
            <a:r>
              <a:rPr lang="en-US" dirty="0" smtClean="0"/>
              <a:t>The addition of the Bill of Rights is therefore a product of a compromise between the Federalists and the Anti-Federalists. </a:t>
            </a:r>
            <a:br>
              <a:rPr lang="en-US" dirty="0" smtClean="0"/>
            </a:br>
            <a:r>
              <a:rPr lang="en-US" dirty="0" smtClean="0"/>
              <a:t/>
            </a:r>
            <a:br>
              <a:rPr lang="en-US" dirty="0" smtClean="0"/>
            </a:br>
            <a:r>
              <a:rPr lang="en-US" dirty="0" smtClean="0"/>
              <a:t>It was the subject of </a:t>
            </a:r>
            <a:r>
              <a:rPr lang="en-US" dirty="0" smtClean="0">
                <a:hlinkClick r:id="rId3"/>
              </a:rPr>
              <a:t>Federalist #84</a:t>
            </a:r>
            <a:r>
              <a:rPr lang="en-US" dirty="0" smtClean="0"/>
              <a:t> (</a:t>
            </a:r>
            <a:r>
              <a:rPr lang="en-US" dirty="0" err="1" smtClean="0">
                <a:hlinkClick r:id="rId4"/>
              </a:rPr>
              <a:t>wikipedia</a:t>
            </a:r>
            <a:r>
              <a:rPr lang="en-US" dirty="0" smtClean="0"/>
              <a:t>).</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Here are the goals for this section. After reading through the available material and accessing some of the more critical links you should be comfortable with the following:</a:t>
            </a:r>
            <a:endParaRPr lang="en-US" dirty="0"/>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Federalist #84</a:t>
            </a:r>
            <a:r>
              <a:rPr lang="en-US" dirty="0" smtClean="0"/>
              <a:t/>
            </a:r>
            <a:br>
              <a:rPr lang="en-US" dirty="0" smtClean="0"/>
            </a:br>
            <a:r>
              <a:rPr lang="en-US" dirty="0" smtClean="0"/>
              <a:t/>
            </a:r>
            <a:br>
              <a:rPr lang="en-US" dirty="0" smtClean="0"/>
            </a:br>
            <a:r>
              <a:rPr lang="en-US" dirty="0" smtClean="0">
                <a:hlinkClick r:id="rId3"/>
              </a:rPr>
              <a:t>Anti Federalist #84</a:t>
            </a:r>
            <a:endParaRPr lang="en-US" dirty="0"/>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In Federalist #84, Hamilton argues that a Bill of Rights is not necessary since the national government can only exercise the powers delegated to it.</a:t>
            </a:r>
            <a:endParaRPr lang="en-US" dirty="0"/>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p:cNvSpPr>
            <a:spLocks noGrp="1"/>
          </p:cNvSpPr>
          <p:nvPr>
            <p:ph type="title"/>
          </p:nvPr>
        </p:nvSpPr>
        <p:spPr>
          <a:xfrm>
            <a:off x="457200" y="274638"/>
            <a:ext cx="8229600" cy="6202362"/>
          </a:xfrm>
        </p:spPr>
        <p:txBody>
          <a:bodyPr/>
          <a:lstStyle/>
          <a:p>
            <a:pPr eaLnBrk="1" hangingPunct="1"/>
            <a:r>
              <a:rPr lang="en-US" dirty="0" smtClean="0"/>
              <a:t>There is no reason to that Congress has no power to pass a law on a subject that it has no delegated authority over.</a:t>
            </a:r>
          </a:p>
        </p:txBody>
      </p:sp>
    </p:spTree>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p:cNvSpPr>
            <a:spLocks noGrp="1"/>
          </p:cNvSpPr>
          <p:nvPr>
            <p:ph type="title"/>
          </p:nvPr>
        </p:nvSpPr>
        <p:spPr>
          <a:xfrm>
            <a:off x="457200" y="274638"/>
            <a:ext cx="8229600" cy="6202362"/>
          </a:xfrm>
        </p:spPr>
        <p:txBody>
          <a:bodyPr/>
          <a:lstStyle/>
          <a:p>
            <a:pPr eaLnBrk="1" hangingPunct="1"/>
            <a:r>
              <a:rPr lang="en-US" dirty="0" smtClean="0"/>
              <a:t>State governments did need Bills of Rights since they possessed the reserved powers and could more easily become tyrannical.</a:t>
            </a:r>
          </a:p>
        </p:txBody>
      </p:sp>
    </p:spTree>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a:xfrm>
            <a:off x="457200" y="274638"/>
            <a:ext cx="8229600" cy="6202362"/>
          </a:xfrm>
        </p:spPr>
        <p:txBody>
          <a:bodyPr/>
          <a:lstStyle/>
          <a:p>
            <a:pPr eaLnBrk="1" hangingPunct="1"/>
            <a:r>
              <a:rPr lang="en-US" dirty="0" smtClean="0"/>
              <a:t>Republicanism, Federalism and  the Checks and Balances should be sufficient to ensure that the national government would not overstep its authority.</a:t>
            </a:r>
          </a:p>
        </p:txBody>
      </p:sp>
    </p:spTree>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Adding a Bill of Rights stating that Congress could not pass laws on matters not delegated to it raised a question regarding the limits of the rights individuals possessed. </a:t>
            </a:r>
            <a:endParaRPr lang="en-US" dirty="0"/>
          </a:p>
        </p:txBody>
      </p:sp>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a:xfrm>
            <a:off x="457200" y="274638"/>
            <a:ext cx="8229600" cy="6202362"/>
          </a:xfrm>
        </p:spPr>
        <p:txBody>
          <a:bodyPr/>
          <a:lstStyle/>
          <a:p>
            <a:pPr eaLnBrk="1" hangingPunct="1"/>
            <a:r>
              <a:rPr lang="en-US" dirty="0" smtClean="0">
                <a:hlinkClick r:id="rId3"/>
              </a:rPr>
              <a:t>Noah Webster </a:t>
            </a:r>
            <a:r>
              <a:rPr lang="en-US" dirty="0" smtClean="0"/>
              <a:t>thought it would be dangerous to do so. </a:t>
            </a:r>
            <a:br>
              <a:rPr lang="en-US" dirty="0" smtClean="0"/>
            </a:br>
            <a:r>
              <a:rPr lang="en-US" dirty="0" smtClean="0"/>
              <a:t/>
            </a:r>
            <a:br>
              <a:rPr lang="en-US" dirty="0" smtClean="0"/>
            </a:br>
            <a:r>
              <a:rPr lang="en-US" dirty="0" smtClean="0"/>
              <a:t>It is impossible to spell out all the rights of individuals. To only list a few would imply that others did not exist.</a:t>
            </a:r>
          </a:p>
        </p:txBody>
      </p:sp>
    </p:spTree>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1"/>
          <p:cNvSpPr>
            <a:spLocks noGrp="1"/>
          </p:cNvSpPr>
          <p:nvPr>
            <p:ph type="title"/>
          </p:nvPr>
        </p:nvSpPr>
        <p:spPr>
          <a:xfrm>
            <a:off x="457200" y="274638"/>
            <a:ext cx="8229600" cy="6202362"/>
          </a:xfrm>
        </p:spPr>
        <p:txBody>
          <a:bodyPr/>
          <a:lstStyle/>
          <a:p>
            <a:pPr eaLnBrk="1" hangingPunct="1"/>
            <a:r>
              <a:rPr lang="en-US" dirty="0" smtClean="0"/>
              <a:t>Listing six freedoms in the First Amendment might lead others to suggest that these are the only ones that exist.</a:t>
            </a:r>
          </a:p>
        </p:txBody>
      </p:sp>
    </p:spTree>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What about rights not mentioned in the Constitution? </a:t>
            </a:r>
            <a:br>
              <a:rPr lang="en-US" dirty="0" smtClean="0"/>
            </a:br>
            <a:r>
              <a:rPr lang="en-US" dirty="0" smtClean="0"/>
              <a:t/>
            </a:r>
            <a:br>
              <a:rPr lang="en-US" dirty="0" smtClean="0"/>
            </a:br>
            <a:r>
              <a:rPr lang="en-US" dirty="0" smtClean="0">
                <a:hlinkClick r:id="rId2"/>
              </a:rPr>
              <a:t>Privacy</a:t>
            </a:r>
            <a:r>
              <a:rPr lang="en-US" dirty="0" smtClean="0"/>
              <a:t>?</a:t>
            </a:r>
            <a:br>
              <a:rPr lang="en-US" dirty="0" smtClean="0"/>
            </a:br>
            <a:r>
              <a:rPr lang="en-US" dirty="0" smtClean="0">
                <a:hlinkClick r:id="rId3"/>
              </a:rPr>
              <a:t>Travel</a:t>
            </a:r>
            <a:r>
              <a:rPr lang="en-US" dirty="0" smtClean="0"/>
              <a:t>?</a:t>
            </a:r>
            <a:br>
              <a:rPr lang="en-US" dirty="0" smtClean="0"/>
            </a:br>
            <a:r>
              <a:rPr lang="en-US" dirty="0" smtClean="0">
                <a:hlinkClick r:id="rId4"/>
              </a:rPr>
              <a:t>Contract</a:t>
            </a:r>
            <a:r>
              <a:rPr lang="en-US" dirty="0" smtClean="0"/>
              <a:t>?</a:t>
            </a:r>
            <a:br>
              <a:rPr lang="en-US" dirty="0" smtClean="0"/>
            </a:br>
            <a:r>
              <a:rPr lang="en-US" dirty="0" smtClean="0">
                <a:hlinkClick r:id="rId5"/>
              </a:rPr>
              <a:t>Property</a:t>
            </a:r>
            <a:r>
              <a:rPr lang="en-US" dirty="0" smtClean="0"/>
              <a:t>?</a:t>
            </a:r>
            <a:br>
              <a:rPr lang="en-US" dirty="0" smtClean="0"/>
            </a:br>
            <a:r>
              <a:rPr lang="en-US" dirty="0" smtClean="0">
                <a:hlinkClick r:id="rId6"/>
              </a:rPr>
              <a:t>Voting</a:t>
            </a:r>
            <a:r>
              <a:rPr lang="en-US" dirty="0" smtClean="0"/>
              <a:t>?</a:t>
            </a:r>
            <a:endParaRPr lang="en-US" dirty="0"/>
          </a:p>
        </p:txBody>
      </p:sp>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For general information: </a:t>
            </a:r>
            <a:r>
              <a:rPr lang="en-US" dirty="0" smtClean="0">
                <a:hlinkClick r:id="rId2"/>
              </a:rPr>
              <a:t>Things that are not in the Constitution</a:t>
            </a:r>
            <a:r>
              <a:rPr lang="en-US" dirty="0" smtClean="0"/>
              <a:t>.</a:t>
            </a:r>
            <a:endParaRPr lang="en-US" dirty="0"/>
          </a:p>
        </p:txBody>
      </p:sp>
    </p:spTree>
    <p:extLst>
      <p:ext uri="{BB962C8B-B14F-4D97-AF65-F5344CB8AC3E}">
        <p14:creationId xmlns:p14="http://schemas.microsoft.com/office/powerpoint/2010/main" val="424658758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pPr algn="l">
              <a:lnSpc>
                <a:spcPct val="150000"/>
              </a:lnSpc>
            </a:pPr>
            <a:r>
              <a:rPr lang="en-US" sz="2000" dirty="0" smtClean="0"/>
              <a:t>- What is the definition of civil liberties?</a:t>
            </a:r>
            <a:br>
              <a:rPr lang="en-US" sz="2000" dirty="0" smtClean="0"/>
            </a:br>
            <a:r>
              <a:rPr lang="en-US" sz="2000" dirty="0" smtClean="0"/>
              <a:t>- What is the marketplace of ideas?</a:t>
            </a:r>
            <a:br>
              <a:rPr lang="en-US" sz="2000" dirty="0" smtClean="0"/>
            </a:br>
            <a:r>
              <a:rPr lang="en-US" sz="2000" dirty="0" smtClean="0"/>
              <a:t>- What role did the Magna Carta and the British Bill of Rights have in establishing the concept of individual liberty?</a:t>
            </a:r>
            <a:br>
              <a:rPr lang="en-US" sz="2000" dirty="0" smtClean="0"/>
            </a:br>
            <a:r>
              <a:rPr lang="en-US" sz="2000" dirty="0" smtClean="0"/>
              <a:t>- Why did the Federalists argue that a Bill of Rights was unnecessary?</a:t>
            </a:r>
            <a:br>
              <a:rPr lang="en-US" sz="2000" dirty="0" smtClean="0"/>
            </a:br>
            <a:r>
              <a:rPr lang="en-US" sz="2000" dirty="0" smtClean="0"/>
              <a:t>- What is a substantive liberty? Which amendments establish them?</a:t>
            </a:r>
            <a:br>
              <a:rPr lang="en-US" sz="2000" dirty="0" smtClean="0"/>
            </a:br>
            <a:r>
              <a:rPr lang="en-US" sz="2000" dirty="0" smtClean="0"/>
              <a:t>- What is a procedural liberty? Which amendments establish them?</a:t>
            </a:r>
            <a:br>
              <a:rPr lang="en-US" sz="2000" dirty="0" smtClean="0"/>
            </a:br>
            <a:r>
              <a:rPr lang="en-US" sz="2000" dirty="0" smtClean="0"/>
              <a:t>- How did the 14th Amendment apply the Bill of Rights to the states?</a:t>
            </a:r>
            <a:br>
              <a:rPr lang="en-US" sz="2000" dirty="0" smtClean="0"/>
            </a:br>
            <a:r>
              <a:rPr lang="en-US" sz="2000" dirty="0" smtClean="0"/>
              <a:t>- How might the Supreme Court decide that a freedom established in the Bill of Rights might not be enforceable in a specific case?</a:t>
            </a:r>
            <a:br>
              <a:rPr lang="en-US" sz="2000" dirty="0" smtClean="0"/>
            </a:br>
            <a:r>
              <a:rPr lang="en-US" sz="2000" dirty="0" smtClean="0"/>
              <a:t>- What are the arguments for and against interpreting the Constitution strictly or loosely?</a:t>
            </a:r>
            <a:br>
              <a:rPr lang="en-US" sz="2000" dirty="0" smtClean="0"/>
            </a:br>
            <a:r>
              <a:rPr lang="en-US" sz="2000" dirty="0" smtClean="0"/>
              <a:t>- Describe the “establishment” and “free exercise” clauses.</a:t>
            </a:r>
            <a:endParaRPr lang="en-US" sz="2000" dirty="0"/>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a:xfrm>
            <a:off x="457200" y="274638"/>
            <a:ext cx="8229600" cy="6202362"/>
          </a:xfrm>
        </p:spPr>
        <p:txBody>
          <a:bodyPr/>
          <a:lstStyle/>
          <a:p>
            <a:pPr eaLnBrk="1" hangingPunct="1"/>
            <a:r>
              <a:rPr lang="en-US" dirty="0" smtClean="0"/>
              <a:t>If the right is not explicitly written in the Constitution, it may be argued that the power does not exist.</a:t>
            </a:r>
          </a:p>
        </p:txBody>
      </p:sp>
    </p:spTree>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An example.</a:t>
            </a:r>
            <a:br>
              <a:rPr lang="en-US" dirty="0" smtClean="0"/>
            </a:br>
            <a:r>
              <a:rPr lang="en-US" dirty="0" smtClean="0"/>
              <a:t/>
            </a:r>
            <a:br>
              <a:rPr lang="en-US" dirty="0" smtClean="0"/>
            </a:br>
            <a:r>
              <a:rPr lang="en-US" dirty="0" smtClean="0"/>
              <a:t>Clarence Thomas’ Dissenting Opinion in </a:t>
            </a:r>
            <a:r>
              <a:rPr lang="en-US" dirty="0" smtClean="0">
                <a:hlinkClick r:id="rId3"/>
              </a:rPr>
              <a:t>Lawrence v. Texas</a:t>
            </a:r>
            <a:r>
              <a:rPr lang="en-US" dirty="0" smtClean="0"/>
              <a:t>.</a:t>
            </a:r>
            <a:endParaRPr lang="en-US" dirty="0"/>
          </a:p>
        </p:txBody>
      </p:sp>
    </p:spTree>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2" name="Rectangle 2"/>
          <p:cNvSpPr>
            <a:spLocks noGrp="1" noChangeArrowheads="1"/>
          </p:cNvSpPr>
          <p:nvPr>
            <p:ph type="title"/>
          </p:nvPr>
        </p:nvSpPr>
        <p:spPr>
          <a:xfrm>
            <a:off x="457200" y="274638"/>
            <a:ext cx="8229600" cy="5897562"/>
          </a:xfrm>
        </p:spPr>
        <p:txBody>
          <a:bodyPr/>
          <a:lstStyle/>
          <a:p>
            <a:r>
              <a:rPr lang="en-US" sz="2000" dirty="0" smtClean="0"/>
              <a:t/>
            </a:r>
            <a:br>
              <a:rPr lang="en-US" sz="2000" dirty="0" smtClean="0"/>
            </a:br>
            <a:r>
              <a:rPr lang="en-US" sz="2000" dirty="0" smtClean="0"/>
              <a:t>I join Justice Scalia’s dissenting opinion. I write separately to note that the law before the Court today “is … uncommonly silly.” </a:t>
            </a:r>
            <a:r>
              <a:rPr lang="en-US" sz="2000" i="1" dirty="0" smtClean="0"/>
              <a:t>Griswold v. Connecticut</a:t>
            </a:r>
            <a:r>
              <a:rPr lang="en-US" sz="2000" dirty="0" smtClean="0"/>
              <a:t>, 381 U.S. 479, 527 (1965) (Stewart, J., dissenting). If I were a member of the Texas Legislature, I would vote to repeal it. Punishing someone for expressing his sexual preference through noncommercial consensual conduct with another adult does not appear to be a worthy way to expend valuable law enforcement resources.</a:t>
            </a:r>
            <a:br>
              <a:rPr lang="en-US" sz="2000" dirty="0" smtClean="0"/>
            </a:br>
            <a:r>
              <a:rPr lang="en-US" sz="2000" dirty="0" smtClean="0"/>
              <a:t/>
            </a:r>
            <a:br>
              <a:rPr lang="en-US" sz="2000" dirty="0" smtClean="0"/>
            </a:br>
            <a:r>
              <a:rPr lang="en-US" sz="2000" dirty="0" smtClean="0"/>
              <a:t/>
            </a:r>
            <a:br>
              <a:rPr lang="en-US" sz="2000" dirty="0" smtClean="0"/>
            </a:br>
            <a:r>
              <a:rPr lang="en-US" sz="2000" dirty="0" smtClean="0"/>
              <a:t>Notwithstanding this, I recognize that as a member of this Court I am not empowered to help petitioners and others similarly situated. My duty, rather, is to “decide cases ‘agreeably to the Constitution and laws of the United States.’ ” Id., at 530. And, just like Justice Stewart, </a:t>
            </a:r>
            <a:r>
              <a:rPr lang="en-US" sz="2000" dirty="0" smtClean="0">
                <a:solidFill>
                  <a:srgbClr val="FF0000"/>
                </a:solidFill>
              </a:rPr>
              <a:t>I “can find [neither in the Bill of Rights nor any other part of the Constitution a] general right of privacy,</a:t>
            </a:r>
            <a:r>
              <a:rPr lang="en-US" sz="2000" dirty="0" smtClean="0"/>
              <a:t>” ibid., or as the Court terms it today, the “liberty of the person both in its spatial and more transcendent dimensions,” ante, at 1.</a:t>
            </a:r>
            <a:br>
              <a:rPr lang="en-US" sz="2000" dirty="0" smtClean="0"/>
            </a:br>
            <a:endParaRPr lang="en-US" sz="2000" dirty="0" smtClean="0"/>
          </a:p>
        </p:txBody>
      </p:sp>
    </p:spTree>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049962"/>
          </a:xfrm>
        </p:spPr>
        <p:txBody>
          <a:bodyPr/>
          <a:lstStyle/>
          <a:p>
            <a:r>
              <a:rPr lang="en-US" dirty="0" smtClean="0"/>
              <a:t>There would be no way to make this argument if there was no First Amendment.</a:t>
            </a:r>
            <a:endParaRPr lang="en-US" dirty="0"/>
          </a:p>
        </p:txBody>
      </p:sp>
    </p:spTree>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3200" dirty="0" smtClean="0"/>
              <a:t>Was this what Hamilton was concerned about here? “</a:t>
            </a:r>
            <a:r>
              <a:rPr lang="en-US" sz="3200" dirty="0"/>
              <a:t>bills of rights, in the sense and in the extent in which they are contended for, are not only unnecessary in the proposed constitution, but would even be dangerous. They would contain various exceptions to powers which are not granted; and on this very account, would afford a colorable pretext to claim more than were granted. For why declare that things shall not be done which there is no power to do</a:t>
            </a:r>
            <a:r>
              <a:rPr lang="en-US" sz="3200" dirty="0" smtClean="0"/>
              <a:t>?”</a:t>
            </a:r>
            <a:endParaRPr lang="en-US" sz="3200" dirty="0"/>
          </a:p>
        </p:txBody>
      </p:sp>
    </p:spTree>
    <p:extLst>
      <p:ext uri="{BB962C8B-B14F-4D97-AF65-F5344CB8AC3E}">
        <p14:creationId xmlns:p14="http://schemas.microsoft.com/office/powerpoint/2010/main" val="13713873"/>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As we know: It was argued that since many states had bills of rights, it was necessary for the national government to have one as well.</a:t>
            </a:r>
            <a:endParaRPr lang="en-US" dirty="0"/>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response was that since the powers of the state governments are potentially far broader than those of the national government, a Bill of Rights was necessary to protect the people from the states.</a:t>
            </a:r>
            <a:endParaRPr lang="en-US" dirty="0"/>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Nevertheless, a bill of rights was proposed during the Constitutional Convention (</a:t>
            </a:r>
            <a:r>
              <a:rPr lang="en-US" dirty="0" smtClean="0">
                <a:hlinkClick r:id="rId2"/>
              </a:rPr>
              <a:t>August 20</a:t>
            </a:r>
            <a:r>
              <a:rPr lang="en-US" dirty="0" smtClean="0"/>
              <a:t>).</a:t>
            </a:r>
            <a:endParaRPr lang="en-US" dirty="0"/>
          </a:p>
        </p:txBody>
      </p:sp>
    </p:spTree>
    <p:extLst>
      <p:ext uri="{BB962C8B-B14F-4D97-AF65-F5344CB8AC3E}">
        <p14:creationId xmlns:p14="http://schemas.microsoft.com/office/powerpoint/2010/main" val="3758164759"/>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But it is also argued that a statement of the specific liberties held by the people is essential to the formation of a free society.</a:t>
            </a:r>
            <a:br>
              <a:rPr lang="en-US" dirty="0" smtClean="0"/>
            </a:br>
            <a:r>
              <a:rPr lang="en-US" dirty="0" smtClean="0"/>
              <a:t/>
            </a:r>
            <a:br>
              <a:rPr lang="en-US" dirty="0" smtClean="0"/>
            </a:br>
            <a:r>
              <a:rPr lang="en-US" dirty="0" smtClean="0"/>
              <a:t>It clearly establishes the importance of these rights.</a:t>
            </a:r>
            <a:endParaRPr lang="en-US" dirty="0"/>
          </a:p>
        </p:txBody>
      </p:sp>
    </p:spTree>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Every time we read the First Amendment, for example, we are reminded of the importance of religious liberty as well as that of speech, press, assembly and petition. </a:t>
            </a:r>
            <a:br>
              <a:rPr lang="en-US" dirty="0" smtClean="0"/>
            </a:br>
            <a:r>
              <a:rPr lang="en-US" dirty="0" smtClean="0"/>
              <a:t/>
            </a:r>
            <a:br>
              <a:rPr lang="en-US" dirty="0" smtClean="0"/>
            </a:br>
            <a:r>
              <a:rPr lang="en-US" dirty="0" smtClean="0"/>
              <a:t>They attain a unique status among all liberties. </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For past blog posts on relevant material, click on these</a:t>
            </a:r>
            <a:br>
              <a:rPr lang="en-US" dirty="0" smtClean="0"/>
            </a:br>
            <a:r>
              <a:rPr lang="en-US" dirty="0" smtClean="0"/>
              <a:t/>
            </a:r>
            <a:br>
              <a:rPr lang="en-US" dirty="0" smtClean="0"/>
            </a:br>
            <a:r>
              <a:rPr lang="en-US" dirty="0" smtClean="0">
                <a:hlinkClick r:id="rId2"/>
              </a:rPr>
              <a:t>Bill of Rights</a:t>
            </a:r>
            <a:r>
              <a:rPr lang="en-US" dirty="0" smtClean="0"/>
              <a:t/>
            </a:r>
            <a:br>
              <a:rPr lang="en-US" dirty="0" smtClean="0"/>
            </a:br>
            <a:r>
              <a:rPr lang="en-US" dirty="0" smtClean="0">
                <a:hlinkClick r:id="rId3"/>
              </a:rPr>
              <a:t>civil liberties</a:t>
            </a:r>
            <a:r>
              <a:rPr lang="en-US" dirty="0" smtClean="0"/>
              <a:t/>
            </a:r>
            <a:br>
              <a:rPr lang="en-US" dirty="0" smtClean="0"/>
            </a:br>
            <a:r>
              <a:rPr lang="en-US" dirty="0" smtClean="0">
                <a:hlinkClick r:id="rId4"/>
              </a:rPr>
              <a:t>establishment clause</a:t>
            </a:r>
            <a:r>
              <a:rPr lang="en-US" dirty="0" smtClean="0"/>
              <a:t/>
            </a:r>
            <a:br>
              <a:rPr lang="en-US" dirty="0" smtClean="0"/>
            </a:br>
            <a:r>
              <a:rPr lang="en-US" dirty="0" smtClean="0">
                <a:hlinkClick r:id="rId5"/>
              </a:rPr>
              <a:t>first amendment</a:t>
            </a:r>
            <a:r>
              <a:rPr lang="en-US" dirty="0" smtClean="0"/>
              <a:t/>
            </a:r>
            <a:br>
              <a:rPr lang="en-US" dirty="0" smtClean="0"/>
            </a:br>
            <a:r>
              <a:rPr lang="en-US" dirty="0" smtClean="0">
                <a:hlinkClick r:id="rId6"/>
              </a:rPr>
              <a:t>free exercise</a:t>
            </a:r>
            <a:r>
              <a:rPr lang="en-US" dirty="0" smtClean="0"/>
              <a:t/>
            </a:r>
            <a:br>
              <a:rPr lang="en-US" dirty="0" smtClean="0"/>
            </a:br>
            <a:r>
              <a:rPr lang="en-US" dirty="0" smtClean="0">
                <a:hlinkClick r:id="rId7"/>
              </a:rPr>
              <a:t>procedural liberty</a:t>
            </a:r>
            <a:endParaRPr lang="en-US" dirty="0"/>
          </a:p>
        </p:txBody>
      </p:sp>
    </p:spTree>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Some History</a:t>
            </a:r>
            <a:endParaRPr lang="en-US" dirty="0"/>
          </a:p>
        </p:txBody>
      </p:sp>
    </p:spTree>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rights listed in the Bill of Rights evolved over time.</a:t>
            </a:r>
            <a:br>
              <a:rPr lang="en-US" dirty="0" smtClean="0"/>
            </a:br>
            <a:r>
              <a:rPr lang="en-US" dirty="0" smtClean="0"/>
              <a:t/>
            </a:r>
            <a:br>
              <a:rPr lang="en-US" dirty="0" smtClean="0"/>
            </a:br>
            <a:r>
              <a:rPr lang="en-US" dirty="0" smtClean="0"/>
              <a:t>Some of this history we have discussed so this concept should be familiar by now.</a:t>
            </a:r>
            <a:endParaRPr lang="en-US" dirty="0"/>
          </a:p>
        </p:txBody>
      </p:sp>
    </p:spTree>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Title 1"/>
          <p:cNvSpPr>
            <a:spLocks noGrp="1"/>
          </p:cNvSpPr>
          <p:nvPr>
            <p:ph type="title"/>
          </p:nvPr>
        </p:nvSpPr>
        <p:spPr>
          <a:xfrm>
            <a:off x="457200" y="274638"/>
            <a:ext cx="8229600" cy="6202362"/>
          </a:xfrm>
        </p:spPr>
        <p:txBody>
          <a:bodyPr/>
          <a:lstStyle/>
          <a:p>
            <a:pPr eaLnBrk="1" hangingPunct="1"/>
            <a:r>
              <a:rPr lang="en-US" dirty="0" smtClean="0"/>
              <a:t>We have noted four specific predecessors to the Bill of Rights.</a:t>
            </a:r>
          </a:p>
        </p:txBody>
      </p:sp>
    </p:spTree>
  </p:cSld>
  <p:clrMapOvr>
    <a:masterClrMapping/>
  </p:clrMapOvr>
  <p:timing>
    <p:tnLst>
      <p:par>
        <p:cT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Title 1"/>
          <p:cNvSpPr>
            <a:spLocks noGrp="1"/>
          </p:cNvSpPr>
          <p:nvPr>
            <p:ph type="title"/>
          </p:nvPr>
        </p:nvSpPr>
        <p:spPr>
          <a:xfrm>
            <a:off x="457200" y="274638"/>
            <a:ext cx="8229600" cy="6202362"/>
          </a:xfrm>
        </p:spPr>
        <p:txBody>
          <a:bodyPr/>
          <a:lstStyle/>
          <a:p>
            <a:pPr eaLnBrk="1" hangingPunct="1"/>
            <a:r>
              <a:rPr lang="en-US" dirty="0" smtClean="0">
                <a:hlinkClick r:id="rId3"/>
              </a:rPr>
              <a:t>The Charter of Liberties</a:t>
            </a:r>
            <a:r>
              <a:rPr lang="en-US" dirty="0" smtClean="0"/>
              <a:t/>
            </a:r>
            <a:br>
              <a:rPr lang="en-US" dirty="0" smtClean="0"/>
            </a:br>
            <a:r>
              <a:rPr lang="en-US" dirty="0" smtClean="0">
                <a:hlinkClick r:id="rId4"/>
              </a:rPr>
              <a:t>Magna Carta</a:t>
            </a:r>
            <a:r>
              <a:rPr lang="en-US" dirty="0" smtClean="0"/>
              <a:t/>
            </a:r>
            <a:br>
              <a:rPr lang="en-US" dirty="0" smtClean="0"/>
            </a:br>
            <a:r>
              <a:rPr lang="en-US" dirty="0" smtClean="0">
                <a:hlinkClick r:id="rId5"/>
              </a:rPr>
              <a:t>The Petition of Right</a:t>
            </a:r>
            <a:r>
              <a:rPr lang="en-US" dirty="0" smtClean="0"/>
              <a:t/>
            </a:r>
            <a:br>
              <a:rPr lang="en-US" dirty="0" smtClean="0"/>
            </a:br>
            <a:r>
              <a:rPr lang="en-US" dirty="0" smtClean="0">
                <a:hlinkClick r:id="rId6"/>
              </a:rPr>
              <a:t>The English Bill of Rights</a:t>
            </a:r>
            <a:endParaRPr lang="en-US" dirty="0" smtClean="0"/>
          </a:p>
        </p:txBody>
      </p:sp>
    </p:spTree>
  </p:cSld>
  <p:clrMapOvr>
    <a:masterClrMapping/>
  </p:clrMapOvr>
  <p:timing>
    <p:tnLst>
      <p:par>
        <p:cTn id="1" dur="indefinite" restart="never" nodeType="tmRoot"/>
      </p:par>
    </p:tnLst>
  </p:timing>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The Charter of Liberties</a:t>
            </a:r>
            <a:r>
              <a:rPr lang="en-US" dirty="0" smtClean="0"/>
              <a:t> (1100) was issued by Henry I in order to convince the nobility and the church that he would abide by the law.</a:t>
            </a:r>
            <a:endParaRPr lang="en-US" dirty="0"/>
          </a:p>
        </p:txBody>
      </p:sp>
    </p:spTree>
  </p:cSld>
  <p:clrMapOvr>
    <a:masterClrMapping/>
  </p:clrMapOvr>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These were a bit random, and were soon forgotten. But they would become the model for the Magna Carta which established specific procedural limits on the power of the monarchy.</a:t>
            </a:r>
            <a:endParaRPr lang="en-US" dirty="0"/>
          </a:p>
        </p:txBody>
      </p:sp>
    </p:spTree>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Magna Carta</a:t>
            </a:r>
            <a:r>
              <a:rPr lang="en-US" dirty="0" smtClean="0"/>
              <a:t> (1215)</a:t>
            </a:r>
            <a:endParaRPr lang="en-US" dirty="0"/>
          </a:p>
        </p:txBody>
      </p:sp>
    </p:spTree>
  </p:cSld>
  <p:clrMapOvr>
    <a:masterClrMapping/>
  </p:clrMapOvr>
  <p:timing>
    <p:tnLst>
      <p:par>
        <p:cTn id="1" dur="indefinite" restart="never" nodeType="tmRoot"/>
      </p:par>
    </p:tnLst>
  </p:timing>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As we know, Magna Carta was forced upon John by the nobility. It was intended to minimize arbitrary rule. </a:t>
            </a:r>
            <a:endParaRPr lang="en-US" dirty="0"/>
          </a:p>
        </p:txBody>
      </p:sp>
    </p:spTree>
  </p:cSld>
  <p:clrMapOvr>
    <a:masterClrMapping/>
  </p:clrMapOvr>
  <p:timing>
    <p:tnLst>
      <p:par>
        <p:cTn id="1" dur="indefinite" restart="never" nodeType="tmRoot"/>
      </p:par>
    </p:tnLst>
  </p:timing>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For our purposes, the most important result of the document was that it established that no freeman could be punished unless it was in accordance with the law of the land.</a:t>
            </a:r>
            <a:endParaRPr lang="en-US" dirty="0"/>
          </a:p>
        </p:txBody>
      </p:sp>
    </p:spTree>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A handful of its provisions establish what we now know as the rule of law – or procedural liberty as we are calling it now.</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p:nvPr>
        </p:nvSpPr>
        <p:spPr>
          <a:xfrm>
            <a:off x="457200" y="274638"/>
            <a:ext cx="8229600" cy="6202362"/>
          </a:xfrm>
        </p:spPr>
        <p:txBody>
          <a:bodyPr/>
          <a:lstStyle/>
          <a:p>
            <a:pPr eaLnBrk="1" hangingPunct="1"/>
            <a:r>
              <a:rPr lang="en-US" sz="3600" dirty="0" smtClean="0"/>
              <a:t>Two quick definitions of the term “civil liberty.”</a:t>
            </a:r>
            <a:br>
              <a:rPr lang="en-US" sz="3600" dirty="0" smtClean="0"/>
            </a:br>
            <a:r>
              <a:rPr lang="en-US" sz="3600" dirty="0" smtClean="0"/>
              <a:t/>
            </a:r>
            <a:br>
              <a:rPr lang="en-US" sz="3600" dirty="0" smtClean="0"/>
            </a:br>
            <a:r>
              <a:rPr lang="en-US" sz="3600" dirty="0" smtClean="0"/>
              <a:t>1 - The protections of individuals from the arbitrary powers of government.</a:t>
            </a:r>
            <a:br>
              <a:rPr lang="en-US" sz="3600" dirty="0" smtClean="0"/>
            </a:br>
            <a:r>
              <a:rPr lang="en-US" sz="3600" dirty="0" smtClean="0"/>
              <a:t/>
            </a:r>
            <a:br>
              <a:rPr lang="en-US" sz="3600" dirty="0" smtClean="0"/>
            </a:br>
            <a:r>
              <a:rPr lang="en-US" sz="3600" dirty="0" smtClean="0"/>
              <a:t>2 - “the freedom of a citizen to exercise customary rights, as of speech or assembly, without unwarranted or arbitrary interference by the government.” </a:t>
            </a:r>
          </a:p>
        </p:txBody>
      </p:sp>
    </p:spTree>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b="1" dirty="0" smtClean="0"/>
              <a:t>38.</a:t>
            </a:r>
            <a:r>
              <a:rPr lang="en-US" dirty="0" smtClean="0"/>
              <a:t> No bailiff for the future shall, upon his own unsupported complaint, put anyone to his "law", without credible witnesses brought for this purposes.</a:t>
            </a:r>
            <a:endParaRPr lang="en-US" dirty="0"/>
          </a:p>
        </p:txBody>
      </p:sp>
    </p:spTree>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b="1" dirty="0" smtClean="0"/>
              <a:t>39.</a:t>
            </a:r>
            <a:r>
              <a:rPr lang="en-US" dirty="0" smtClean="0"/>
              <a:t> No freemen shall be taken or imprisoned or </a:t>
            </a:r>
            <a:r>
              <a:rPr lang="en-US" dirty="0" err="1" smtClean="0">
                <a:hlinkClick r:id="rId2" action="ppaction://hlinkfile"/>
              </a:rPr>
              <a:t>disseised</a:t>
            </a:r>
            <a:r>
              <a:rPr lang="en-US" dirty="0" smtClean="0"/>
              <a:t> or exiled or in any way destroyed, nor will we go upon him nor send upon him, except by the lawful judgment of his peers or by the law of the land.</a:t>
            </a:r>
            <a:endParaRPr lang="en-US" dirty="0"/>
          </a:p>
        </p:txBody>
      </p:sp>
    </p:spTree>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b="1" dirty="0" smtClean="0"/>
              <a:t>40.</a:t>
            </a:r>
            <a:r>
              <a:rPr lang="en-US" dirty="0" smtClean="0"/>
              <a:t> To no one will we sell, to no one will we refuse or delay, right or justice.</a:t>
            </a:r>
            <a:endParaRPr lang="en-US" dirty="0"/>
          </a:p>
        </p:txBody>
      </p:sp>
    </p:spTree>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Respectively these establish the idea that convictions must be based on eyewitness testimony, convictions must be rendered by a jury, and that justice is available to all.</a:t>
            </a:r>
            <a:endParaRPr lang="en-US" dirty="0"/>
          </a:p>
        </p:txBody>
      </p:sp>
    </p:spTree>
  </p:cSld>
  <p:clrMapOvr>
    <a:masterClrMapping/>
  </p:clrMapOvr>
  <p:timing>
    <p:tnLst>
      <p:par>
        <p:cTn id="1" dur="indefinite" restart="never" nodeType="tmRoot"/>
      </p:par>
    </p:tnLst>
  </p:timing>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Much of the 6</a:t>
            </a:r>
            <a:r>
              <a:rPr lang="en-US" baseline="30000" dirty="0" smtClean="0"/>
              <a:t>th</a:t>
            </a:r>
            <a:r>
              <a:rPr lang="en-US" dirty="0" smtClean="0"/>
              <a:t> Amendment – which establishes the procedural liberties of criminal defendants - is based on this.</a:t>
            </a:r>
            <a:endParaRPr lang="en-US" dirty="0"/>
          </a:p>
        </p:txBody>
      </p:sp>
    </p:spTree>
  </p:cSld>
  <p:clrMapOvr>
    <a:masterClrMapping/>
  </p:clrMapOvr>
  <p:timing>
    <p:tnLst>
      <p:par>
        <p:cTn id="1" dur="indefinite" restart="never" nodeType="tmRoot"/>
      </p:par>
    </p:tnLst>
  </p:timing>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The Petition of Right</a:t>
            </a:r>
            <a:r>
              <a:rPr lang="en-US" dirty="0" smtClean="0"/>
              <a:t> (1628)</a:t>
            </a:r>
            <a:endParaRPr lang="en-US" dirty="0"/>
          </a:p>
        </p:txBody>
      </p:sp>
    </p:spTree>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Petition of Right was written to remind Charles I of the “ancient rights and liberties” agreed to in Magna Carta.</a:t>
            </a:r>
            <a:endParaRPr lang="en-US" dirty="0"/>
          </a:p>
        </p:txBody>
      </p:sp>
    </p:spTree>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petition was written by </a:t>
            </a:r>
            <a:r>
              <a:rPr lang="en-US" dirty="0" smtClean="0">
                <a:hlinkClick r:id="rId2"/>
              </a:rPr>
              <a:t>Edward Coke</a:t>
            </a:r>
            <a:r>
              <a:rPr lang="en-US" dirty="0" smtClean="0"/>
              <a:t> who modified Magna Carta to apply to all subject of the crown, not just the nobility.</a:t>
            </a:r>
            <a:br>
              <a:rPr lang="en-US" dirty="0" smtClean="0"/>
            </a:br>
            <a:r>
              <a:rPr lang="en-US" dirty="0" smtClean="0"/>
              <a:t/>
            </a:r>
            <a:br>
              <a:rPr lang="en-US" dirty="0" smtClean="0"/>
            </a:br>
            <a:r>
              <a:rPr lang="en-US" dirty="0" smtClean="0"/>
              <a:t>All subjects of the crown should have liberties from the arbitrary actions of the government.</a:t>
            </a:r>
            <a:endParaRPr lang="en-US" dirty="0"/>
          </a:p>
        </p:txBody>
      </p:sp>
    </p:spTree>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Charles was unconvinced and suspended Parliament as a result.</a:t>
            </a:r>
            <a:br>
              <a:rPr lang="en-US" dirty="0" smtClean="0"/>
            </a:br>
            <a:r>
              <a:rPr lang="en-US" dirty="0" smtClean="0"/>
              <a:t/>
            </a:r>
            <a:br>
              <a:rPr lang="en-US" dirty="0" smtClean="0"/>
            </a:br>
            <a:r>
              <a:rPr lang="en-US" dirty="0" smtClean="0"/>
              <a:t>But he would be executed soon enough, and the Scottish Stuarts would be removed in the Glorious Revolution, which led – as we know to: </a:t>
            </a:r>
            <a:endParaRPr lang="en-US" dirty="0"/>
          </a:p>
        </p:txBody>
      </p:sp>
    </p:spTree>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hlinkClick r:id="rId2"/>
              </a:rPr>
              <a:t>The English Bill of Rights</a:t>
            </a:r>
            <a:r>
              <a:rPr lang="en-US" dirty="0" smtClean="0"/>
              <a:t> (1689)</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3600" dirty="0" smtClean="0"/>
              <a:t>You can find more expansive definitions, thoughts and comments here: </a:t>
            </a:r>
            <a:br>
              <a:rPr lang="en-US" sz="3600" dirty="0" smtClean="0"/>
            </a:br>
            <a:r>
              <a:rPr lang="en-US" sz="3600" dirty="0" smtClean="0"/>
              <a:t/>
            </a:r>
            <a:br>
              <a:rPr lang="en-US" sz="3600" dirty="0" smtClean="0"/>
            </a:br>
            <a:r>
              <a:rPr lang="en-US" sz="3600" dirty="0" smtClean="0">
                <a:hlinkClick r:id="rId2"/>
              </a:rPr>
              <a:t>About.com</a:t>
            </a:r>
            <a:r>
              <a:rPr lang="en-US" sz="3600" dirty="0" smtClean="0"/>
              <a:t/>
            </a:r>
            <a:br>
              <a:rPr lang="en-US" sz="3600" dirty="0" smtClean="0"/>
            </a:br>
            <a:r>
              <a:rPr lang="en-US" sz="3600" dirty="0" smtClean="0"/>
              <a:t>ACLU: </a:t>
            </a:r>
            <a:r>
              <a:rPr lang="en-US" sz="3600" dirty="0" smtClean="0">
                <a:hlinkClick r:id="rId3"/>
              </a:rPr>
              <a:t>This Week in Civil Liberties</a:t>
            </a:r>
            <a:r>
              <a:rPr lang="en-US" sz="3600" dirty="0" smtClean="0"/>
              <a:t/>
            </a:r>
            <a:br>
              <a:rPr lang="en-US" sz="3600" dirty="0" smtClean="0"/>
            </a:br>
            <a:r>
              <a:rPr lang="en-US" sz="3600" dirty="0" smtClean="0"/>
              <a:t>Cato Institute: </a:t>
            </a:r>
            <a:r>
              <a:rPr lang="en-US" sz="3600" dirty="0" smtClean="0">
                <a:hlinkClick r:id="rId4"/>
              </a:rPr>
              <a:t>Civil Liberties</a:t>
            </a:r>
            <a:r>
              <a:rPr lang="en-US" sz="3600" dirty="0" smtClean="0"/>
              <a:t/>
            </a:r>
            <a:br>
              <a:rPr lang="en-US" sz="3600" dirty="0" smtClean="0"/>
            </a:br>
            <a:r>
              <a:rPr lang="en-US" sz="3600" dirty="0" smtClean="0"/>
              <a:t>David Hume, </a:t>
            </a:r>
            <a:r>
              <a:rPr lang="en-US" sz="3600" dirty="0" smtClean="0">
                <a:hlinkClick r:id="rId5"/>
              </a:rPr>
              <a:t>Of Civil Liberty</a:t>
            </a:r>
            <a:r>
              <a:rPr lang="en-US" sz="3600" dirty="0" smtClean="0"/>
              <a:t/>
            </a:r>
            <a:br>
              <a:rPr lang="en-US" sz="3600" dirty="0" smtClean="0"/>
            </a:br>
            <a:r>
              <a:rPr lang="en-US" sz="3600" dirty="0" smtClean="0">
                <a:hlinkClick r:id="rId6"/>
              </a:rPr>
              <a:t>Wikipedia</a:t>
            </a:r>
            <a:endParaRPr lang="en-US" sz="3600" dirty="0"/>
          </a:p>
        </p:txBody>
      </p:sp>
    </p:spTree>
  </p:cSld>
  <p:clrMapOvr>
    <a:masterClrMapping/>
  </p:clrMapOvr>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This document, backed by a powerful Parliament, would not only ensure that the procedural limitations placed on the power of the monarch would be secure, but it also added substantive liberties as well.</a:t>
            </a:r>
            <a:endParaRPr lang="en-US" dirty="0"/>
          </a:p>
        </p:txBody>
      </p:sp>
    </p:spTree>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 Small Sampling: </a:t>
            </a:r>
            <a:endParaRPr lang="en-US" dirty="0"/>
          </a:p>
        </p:txBody>
      </p:sp>
    </p:spTree>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9874" name="Title 1"/>
          <p:cNvSpPr>
            <a:spLocks noGrp="1"/>
          </p:cNvSpPr>
          <p:nvPr>
            <p:ph type="title"/>
          </p:nvPr>
        </p:nvSpPr>
        <p:spPr/>
        <p:txBody>
          <a:bodyPr/>
          <a:lstStyle/>
          <a:p>
            <a:pPr eaLnBrk="1" hangingPunct="1"/>
            <a:r>
              <a:rPr lang="en-US" smtClean="0"/>
              <a:t>The English Bill of Rights</a:t>
            </a:r>
          </a:p>
        </p:txBody>
      </p:sp>
      <p:sp>
        <p:nvSpPr>
          <p:cNvPr id="3" name="Content Placeholder 2"/>
          <p:cNvSpPr>
            <a:spLocks noGrp="1"/>
          </p:cNvSpPr>
          <p:nvPr>
            <p:ph idx="1"/>
          </p:nvPr>
        </p:nvSpPr>
        <p:spPr/>
        <p:txBody>
          <a:bodyPr rtlCol="0">
            <a:normAutofit fontScale="77500" lnSpcReduction="20000"/>
          </a:bodyPr>
          <a:lstStyle/>
          <a:p>
            <a:pPr eaLnBrk="1" fontAlgn="auto" hangingPunct="1">
              <a:spcAft>
                <a:spcPts val="0"/>
              </a:spcAft>
              <a:defRPr/>
            </a:pPr>
            <a:r>
              <a:rPr lang="en-US" i="1" dirty="0" smtClean="0"/>
              <a:t>. . . it is the right of the subjects to petition the king, and all commitments and prosecutions for such petitioning are illegal;</a:t>
            </a:r>
            <a:r>
              <a:rPr lang="en-US" dirty="0" smtClean="0"/>
              <a:t> </a:t>
            </a:r>
          </a:p>
          <a:p>
            <a:pPr eaLnBrk="1" fontAlgn="auto" hangingPunct="1">
              <a:spcAft>
                <a:spcPts val="0"/>
              </a:spcAft>
              <a:defRPr/>
            </a:pPr>
            <a:r>
              <a:rPr lang="en-US" i="1" dirty="0" smtClean="0"/>
              <a:t>. . . the subjects which are Protestants may have arms for their </a:t>
            </a:r>
            <a:r>
              <a:rPr lang="en-US" i="1" dirty="0" err="1" smtClean="0"/>
              <a:t>defence</a:t>
            </a:r>
            <a:r>
              <a:rPr lang="en-US" i="1" dirty="0" smtClean="0"/>
              <a:t> suitable to their conditions and as allowed by law;</a:t>
            </a:r>
            <a:r>
              <a:rPr lang="en-US" dirty="0" smtClean="0"/>
              <a:t> </a:t>
            </a:r>
          </a:p>
          <a:p>
            <a:pPr eaLnBrk="1" fontAlgn="auto" hangingPunct="1">
              <a:spcAft>
                <a:spcPts val="0"/>
              </a:spcAft>
              <a:defRPr/>
            </a:pPr>
            <a:r>
              <a:rPr lang="en-US" i="1" dirty="0" smtClean="0"/>
              <a:t>. . . the freedom of speech and debates or proceedings in Parliament ought not to be impeached or questioned in any court or place out of Parliament;</a:t>
            </a:r>
            <a:r>
              <a:rPr lang="en-US" dirty="0" smtClean="0"/>
              <a:t> </a:t>
            </a:r>
          </a:p>
          <a:p>
            <a:pPr eaLnBrk="1" fontAlgn="auto" hangingPunct="1">
              <a:spcAft>
                <a:spcPts val="0"/>
              </a:spcAft>
              <a:defRPr/>
            </a:pPr>
            <a:r>
              <a:rPr lang="en-US" i="1" dirty="0" smtClean="0"/>
              <a:t>. . . excessive bail ought not to be required, nor excessive fines imposed, nor cruel and unusual punishments inflicted;</a:t>
            </a:r>
            <a:r>
              <a:rPr lang="en-US" dirty="0" smtClean="0"/>
              <a:t> </a:t>
            </a:r>
          </a:p>
        </p:txBody>
      </p:sp>
    </p:spTree>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sz="3600" dirty="0" smtClean="0"/>
              <a:t>Aspects of the First, Second, and Eighth Amendment can be found here. </a:t>
            </a:r>
            <a:br>
              <a:rPr lang="en-US" sz="3600" dirty="0" smtClean="0"/>
            </a:br>
            <a:r>
              <a:rPr lang="en-US" sz="3600" dirty="0" smtClean="0"/>
              <a:t/>
            </a:r>
            <a:br>
              <a:rPr lang="en-US" sz="3600" dirty="0" smtClean="0"/>
            </a:br>
            <a:r>
              <a:rPr lang="en-US" sz="3600" dirty="0" smtClean="0"/>
              <a:t>But notice that religious liberty is not honored. Protestants are privileged over Catholics (this is something to think about prior to our discussion of equal protection and civil rights). </a:t>
            </a:r>
            <a:endParaRPr lang="en-US" sz="3600" dirty="0"/>
          </a:p>
        </p:txBody>
      </p:sp>
    </p:spTree>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Title 1"/>
          <p:cNvSpPr>
            <a:spLocks noGrp="1"/>
          </p:cNvSpPr>
          <p:nvPr>
            <p:ph type="title"/>
          </p:nvPr>
        </p:nvSpPr>
        <p:spPr>
          <a:xfrm>
            <a:off x="457200" y="274638"/>
            <a:ext cx="8229600" cy="6202362"/>
          </a:xfrm>
        </p:spPr>
        <p:txBody>
          <a:bodyPr/>
          <a:lstStyle/>
          <a:p>
            <a:pPr eaLnBrk="1" hangingPunct="1"/>
            <a:r>
              <a:rPr lang="en-US" dirty="0" smtClean="0">
                <a:hlinkClick r:id="rId3"/>
              </a:rPr>
              <a:t>The Declaration of Independence</a:t>
            </a:r>
            <a:r>
              <a:rPr lang="en-US" dirty="0" smtClean="0"/>
              <a:t> (1776)</a:t>
            </a:r>
          </a:p>
        </p:txBody>
      </p:sp>
    </p:spTree>
  </p:cSld>
  <p:clrMapOvr>
    <a:masterClrMapping/>
  </p:clrMapOvr>
  <p:timing>
    <p:tnLst>
      <p:par>
        <p:cTn id="1" dur="indefinite" restart="never" nodeType="tmRoot"/>
      </p:par>
    </p:tnLst>
  </p:timing>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Declaration of Independence would establish that the liberties of Englishmen should apply to the white, property owning, male inhabitants of the colonies.</a:t>
            </a:r>
            <a:endParaRPr lang="en-US" dirty="0"/>
          </a:p>
        </p:txBody>
      </p:sp>
    </p:spTree>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Note: we cover the expansion of liberties to other groups in society when we discuss civil rights. </a:t>
            </a:r>
            <a:endParaRPr lang="en-US" dirty="0"/>
          </a:p>
        </p:txBody>
      </p:sp>
    </p:spTree>
  </p:cSld>
  <p:clrMapOvr>
    <a:masterClrMapping/>
  </p:clrMapOvr>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Title 1"/>
          <p:cNvSpPr>
            <a:spLocks noGrp="1"/>
          </p:cNvSpPr>
          <p:nvPr>
            <p:ph type="title"/>
          </p:nvPr>
        </p:nvSpPr>
        <p:spPr>
          <a:xfrm>
            <a:off x="457200" y="274638"/>
            <a:ext cx="8229600" cy="6202362"/>
          </a:xfrm>
        </p:spPr>
        <p:txBody>
          <a:bodyPr/>
          <a:lstStyle/>
          <a:p>
            <a:pPr eaLnBrk="1" hangingPunct="1"/>
            <a:r>
              <a:rPr lang="en-US" dirty="0" smtClean="0"/>
              <a:t>The Declaration is based on </a:t>
            </a:r>
            <a:br>
              <a:rPr lang="en-US" dirty="0" smtClean="0"/>
            </a:br>
            <a:r>
              <a:rPr lang="en-US" dirty="0" smtClean="0"/>
              <a:t>John Locke’s argument in the Second Treatise on Government. We covered this material previously so it should be familiar to you.</a:t>
            </a:r>
          </a:p>
        </p:txBody>
      </p:sp>
    </p:spTree>
  </p:cSld>
  <p:clrMapOvr>
    <a:masterClrMapping/>
  </p:clrMapOvr>
  <p:timing>
    <p:tnLst>
      <p:par>
        <p:cTn id="1" dur="indefinite" restart="never" nodeType="tmRoot"/>
      </p:par>
    </p:tnLst>
  </p:timing>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Liberty was considered to be among the unalienable rights, and a government should be evaluated based on how well it was securing individual liberty.</a:t>
            </a:r>
            <a:endParaRPr lang="en-US" dirty="0"/>
          </a:p>
        </p:txBody>
      </p:sp>
    </p:spTree>
  </p:cSld>
  <p:clrMapOvr>
    <a:masterClrMapping/>
  </p:clrMapOvr>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document does not lay out all unalienable rights, but aside from mentioning life, liberty and the pursuit of happiness, it lists grievances which suggest what types of incursions they thought unacceptable. </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sz="3600" dirty="0" smtClean="0"/>
              <a:t>Note: A civil liberty </a:t>
            </a:r>
            <a:r>
              <a:rPr lang="en-US" sz="3600" dirty="0" smtClean="0">
                <a:hlinkClick r:id="rId2"/>
              </a:rPr>
              <a:t>is not the same</a:t>
            </a:r>
            <a:r>
              <a:rPr lang="en-US" sz="3600" dirty="0" smtClean="0"/>
              <a:t> as a civil right. </a:t>
            </a:r>
            <a:br>
              <a:rPr lang="en-US" sz="3600" dirty="0" smtClean="0"/>
            </a:br>
            <a:r>
              <a:rPr lang="en-US" sz="3600" dirty="0" smtClean="0"/>
              <a:t/>
            </a:r>
            <a:br>
              <a:rPr lang="en-US" sz="3600" dirty="0" smtClean="0"/>
            </a:br>
            <a:r>
              <a:rPr lang="en-US" sz="3600" i="1" dirty="0" smtClean="0"/>
              <a:t>Freedom of speech is a civil liberty. The right to equal protection is a civil right.</a:t>
            </a:r>
            <a:r>
              <a:rPr lang="en-US" sz="3600" dirty="0" smtClean="0"/>
              <a:t/>
            </a:r>
            <a:br>
              <a:rPr lang="en-US" sz="3600" dirty="0" smtClean="0"/>
            </a:br>
            <a:r>
              <a:rPr lang="en-US" sz="3600" dirty="0" smtClean="0"/>
              <a:t/>
            </a:r>
            <a:br>
              <a:rPr lang="en-US" sz="3600" dirty="0" smtClean="0"/>
            </a:br>
            <a:r>
              <a:rPr lang="en-US" sz="3600" dirty="0" smtClean="0"/>
              <a:t>We will cover this more fully in the next section.</a:t>
            </a:r>
            <a:endParaRPr lang="en-US" sz="3600" dirty="0"/>
          </a:p>
        </p:txBody>
      </p:sp>
    </p:spTree>
  </p:cSld>
  <p:clrMapOvr>
    <a:masterClrMapping/>
  </p:clrMapOvr>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Two other useful documents: </a:t>
            </a:r>
            <a:endParaRPr lang="en-US" dirty="0"/>
          </a:p>
        </p:txBody>
      </p:sp>
    </p:spTree>
  </p:cSld>
  <p:clrMapOvr>
    <a:masterClrMapping/>
  </p:clrMapOvr>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le 1"/>
          <p:cNvSpPr>
            <a:spLocks noGrp="1"/>
          </p:cNvSpPr>
          <p:nvPr>
            <p:ph type="title"/>
          </p:nvPr>
        </p:nvSpPr>
        <p:spPr>
          <a:xfrm>
            <a:off x="457200" y="274638"/>
            <a:ext cx="8229600" cy="6202362"/>
          </a:xfrm>
        </p:spPr>
        <p:txBody>
          <a:bodyPr/>
          <a:lstStyle/>
          <a:p>
            <a:pPr eaLnBrk="1" hangingPunct="1"/>
            <a:r>
              <a:rPr lang="en-US" dirty="0" smtClean="0">
                <a:hlinkClick r:id="rId3"/>
              </a:rPr>
              <a:t>The Virginia </a:t>
            </a:r>
            <a:br>
              <a:rPr lang="en-US" dirty="0" smtClean="0">
                <a:hlinkClick r:id="rId3"/>
              </a:rPr>
            </a:br>
            <a:r>
              <a:rPr lang="en-US" dirty="0" smtClean="0">
                <a:hlinkClick r:id="rId3"/>
              </a:rPr>
              <a:t>Declaration of Rights</a:t>
            </a:r>
            <a:r>
              <a:rPr lang="en-US" dirty="0" smtClean="0"/>
              <a:t/>
            </a:r>
            <a:br>
              <a:rPr lang="en-US" dirty="0" smtClean="0"/>
            </a:br>
            <a:r>
              <a:rPr lang="en-US" dirty="0" smtClean="0"/>
              <a:t/>
            </a:r>
            <a:br>
              <a:rPr lang="en-US" dirty="0" smtClean="0"/>
            </a:br>
            <a:r>
              <a:rPr lang="en-US" dirty="0" smtClean="0">
                <a:hlinkClick r:id="rId4"/>
              </a:rPr>
              <a:t>The Declaration of the Rights of Man and of the Citizen</a:t>
            </a:r>
            <a:endParaRPr lang="en-US" dirty="0" smtClean="0"/>
          </a:p>
        </p:txBody>
      </p:sp>
    </p:spTree>
  </p:cSld>
  <p:clrMapOvr>
    <a:masterClrMapping/>
  </p:clrMapOvr>
  <p:timing>
    <p:tnLst>
      <p:par>
        <p:cTn id="1" dur="indefinite" restart="never" nodeType="tmRoot"/>
      </p:par>
    </p:tnLst>
  </p:timing>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Virginia Declaration of Rights was also written by Jefferson and was intended to serve as Virginia’s Bill of Rights. </a:t>
            </a:r>
            <a:endParaRPr lang="en-US" dirty="0"/>
          </a:p>
        </p:txBody>
      </p:sp>
    </p:spTree>
  </p:cSld>
  <p:clrMapOvr>
    <a:masterClrMapping/>
  </p:clrMapOvr>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Declaration of the Rights of Man was France’s Bill or Rights, written during their revolution.</a:t>
            </a:r>
            <a:endParaRPr lang="en-US" dirty="0"/>
          </a:p>
        </p:txBody>
      </p:sp>
    </p:spTree>
  </p:cSld>
  <p:clrMapOvr>
    <a:masterClrMapping/>
  </p:clrMapOvr>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Each document is far more forceful, than the U.S. Bill of Rights, in how they state these rights. Certain things are inherent in the individual and must be guaranteed.</a:t>
            </a:r>
            <a:endParaRPr lang="en-US" dirty="0"/>
          </a:p>
        </p:txBody>
      </p:sp>
    </p:spTree>
  </p:cSld>
  <p:clrMapOvr>
    <a:masterClrMapping/>
  </p:clrMapOvr>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Title 1"/>
          <p:cNvSpPr>
            <a:spLocks noGrp="1"/>
          </p:cNvSpPr>
          <p:nvPr>
            <p:ph type="title"/>
          </p:nvPr>
        </p:nvSpPr>
        <p:spPr>
          <a:xfrm>
            <a:off x="457200" y="274638"/>
            <a:ext cx="8229600" cy="6202362"/>
          </a:xfrm>
        </p:spPr>
        <p:txBody>
          <a:bodyPr/>
          <a:lstStyle/>
          <a:p>
            <a:pPr eaLnBrk="1" hangingPunct="1"/>
            <a:r>
              <a:rPr lang="en-US" dirty="0" smtClean="0"/>
              <a:t>The Bill of Rights does not make similar statements. It is really less about the rights of individuals than it is about limiting the power of government. </a:t>
            </a:r>
          </a:p>
        </p:txBody>
      </p:sp>
    </p:spTree>
  </p:cSld>
  <p:clrMapOvr>
    <a:masterClrMapping/>
  </p:clrMapOvr>
  <p:timing>
    <p:tnLst>
      <p:par>
        <p:cTn id="1" dur="indefinite" restart="never" nodeType="tmRoot"/>
      </p:par>
    </p:tnLst>
  </p:timing>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The document assumes that people have certain liberties, and establishes them by negating the power of government to interfere with those liberties.</a:t>
            </a:r>
            <a:endParaRPr lang="en-US" dirty="0"/>
          </a:p>
        </p:txBody>
      </p:sp>
    </p:spTree>
  </p:cSld>
  <p:clrMapOvr>
    <a:masterClrMapping/>
  </p:clrMapOvr>
  <p:timing>
    <p:tnLst>
      <p:par>
        <p:cTn id="1" dur="indefinite" restart="never" nodeType="tmRoot"/>
      </p:par>
    </p:tnLst>
  </p:timing>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Two useful terms: </a:t>
            </a:r>
            <a:br>
              <a:rPr lang="en-US" dirty="0" smtClean="0"/>
            </a:br>
            <a:r>
              <a:rPr lang="en-US" dirty="0" smtClean="0"/>
              <a:t/>
            </a:r>
            <a:br>
              <a:rPr lang="en-US" dirty="0" smtClean="0"/>
            </a:br>
            <a:r>
              <a:rPr lang="en-US" dirty="0" smtClean="0"/>
              <a:t>Negative Liberty</a:t>
            </a:r>
            <a:br>
              <a:rPr lang="en-US" dirty="0" smtClean="0"/>
            </a:br>
            <a:r>
              <a:rPr lang="en-US" dirty="0" smtClean="0"/>
              <a:t>Positive Liberty</a:t>
            </a:r>
            <a:endParaRPr lang="en-US" dirty="0"/>
          </a:p>
        </p:txBody>
      </p:sp>
    </p:spTree>
  </p:cSld>
  <p:clrMapOvr>
    <a:masterClrMapping/>
  </p:clrMapOvr>
  <p:timing>
    <p:tnLst>
      <p:par>
        <p:cTn id="1" dur="indefinite" restart="never" nodeType="tmRoot"/>
      </p:par>
    </p:tnLst>
  </p:timing>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Title 1"/>
          <p:cNvSpPr>
            <a:spLocks noGrp="1"/>
          </p:cNvSpPr>
          <p:nvPr>
            <p:ph type="title"/>
          </p:nvPr>
        </p:nvSpPr>
        <p:spPr>
          <a:xfrm>
            <a:off x="457200" y="274638"/>
            <a:ext cx="8229600" cy="6202362"/>
          </a:xfrm>
        </p:spPr>
        <p:txBody>
          <a:bodyPr/>
          <a:lstStyle/>
          <a:p>
            <a:pPr eaLnBrk="1" hangingPunct="1"/>
            <a:r>
              <a:rPr lang="en-US" smtClean="0"/>
              <a:t>Negative Liberty</a:t>
            </a:r>
            <a:br>
              <a:rPr lang="en-US" smtClean="0"/>
            </a:br>
            <a:r>
              <a:rPr lang="en-US" smtClean="0"/>
              <a:t/>
            </a:r>
            <a:br>
              <a:rPr lang="en-US" smtClean="0"/>
            </a:br>
            <a:r>
              <a:rPr lang="en-US" smtClean="0"/>
              <a:t>A liberty established by the negation of the power that can suppress it.</a:t>
            </a:r>
          </a:p>
        </p:txBody>
      </p:sp>
    </p:spTree>
  </p:cSld>
  <p:clrMapOvr>
    <a:masterClrMapping/>
  </p:clrMapOvr>
  <p:timing>
    <p:tnLst>
      <p:par>
        <p:cTn id="1" dur="indefinite" restart="never" nodeType="tmRoot"/>
      </p:par>
    </p:tnLst>
  </p:timing>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First Amendment, for example, starts with the phrase “Congress shall make no law.” The subject of the document is not the people and what they can do, but government and what it cannot do.</a:t>
            </a:r>
            <a:endParaRPr lang="en-US" dirty="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9775</TotalTime>
  <Words>4506</Words>
  <Application>Microsoft Office PowerPoint</Application>
  <PresentationFormat>On-screen Show (4:3)</PresentationFormat>
  <Paragraphs>336</Paragraphs>
  <Slides>249</Slides>
  <Notes>87</Notes>
  <HiddenSlides>0</HiddenSlides>
  <MMClips>0</MMClips>
  <ScaleCrop>false</ScaleCrop>
  <HeadingPairs>
    <vt:vector size="4" baseType="variant">
      <vt:variant>
        <vt:lpstr>Theme</vt:lpstr>
      </vt:variant>
      <vt:variant>
        <vt:i4>1</vt:i4>
      </vt:variant>
      <vt:variant>
        <vt:lpstr>Slide Titles</vt:lpstr>
      </vt:variant>
      <vt:variant>
        <vt:i4>249</vt:i4>
      </vt:variant>
    </vt:vector>
  </HeadingPairs>
  <TitlesOfParts>
    <vt:vector size="250" baseType="lpstr">
      <vt:lpstr>Default Design</vt:lpstr>
      <vt:lpstr>GOVT 2301</vt:lpstr>
      <vt:lpstr>The final constitutional  principle we will discuss  is individual liberty.   The fancy term we will use is civil liberty.</vt:lpstr>
      <vt:lpstr>Note that other principles are contained in the constitution, but these (most notably equality) were added to the document after the original document was ratified.  </vt:lpstr>
      <vt:lpstr>Here are the goals for this section. After reading through the available material and accessing some of the more critical links you should be comfortable with the following:</vt:lpstr>
      <vt:lpstr>- What is the definition of civil liberties? - What is the marketplace of ideas? - What role did the Magna Carta and the British Bill of Rights have in establishing the concept of individual liberty? - Why did the Federalists argue that a Bill of Rights was unnecessary? - What is a substantive liberty? Which amendments establish them? - What is a procedural liberty? Which amendments establish them? - How did the 14th Amendment apply the Bill of Rights to the states? - How might the Supreme Court decide that a freedom established in the Bill of Rights might not be enforceable in a specific case? - What are the arguments for and against interpreting the Constitution strictly or loosely? - Describe the “establishment” and “free exercise” clauses.</vt:lpstr>
      <vt:lpstr>For past blog posts on relevant material, click on these  Bill of Rights civil liberties establishment clause first amendment free exercise procedural liberty</vt:lpstr>
      <vt:lpstr>Two quick definitions of the term “civil liberty.”  1 - The protections of individuals from the arbitrary powers of government.  2 - “the freedom of a citizen to exercise customary rights, as of speech or assembly, without unwarranted or arbitrary interference by the government.” </vt:lpstr>
      <vt:lpstr>You can find more expansive definitions, thoughts and comments here:   About.com ACLU: This Week in Civil Liberties Cato Institute: Civil Liberties David Hume, Of Civil Liberty Wikipedia</vt:lpstr>
      <vt:lpstr>Note: A civil liberty is not the same as a civil right.   Freedom of speech is a civil liberty. The right to equal protection is a civil right.  We will cover this more fully in the next section.</vt:lpstr>
      <vt:lpstr>Civil liberties are established by limiting the government.   Specific limits are placed on its powers.</vt:lpstr>
      <vt:lpstr>As we will see, there are tow ways to do so.   The first is to design the system so that its various parts check each other. The second is to place explicit limits on the powers of government in a document called a bill of rights.</vt:lpstr>
      <vt:lpstr>The document as ratified contained the former, but not the latter.</vt:lpstr>
      <vt:lpstr>The Federalists thought the republican design, in addition to the checks and balances was sufficient to limit governing power, but the Anti-Federalists needed a further guarantee.</vt:lpstr>
      <vt:lpstr>The Bill of Rights places two general types of limitations on the powers of the national government:   Substantive Procedural </vt:lpstr>
      <vt:lpstr>(Note that prior to the 14th Amendment, the Bill of Rights applied only to the national government.)</vt:lpstr>
      <vt:lpstr>As a consequence we can speak of procedural liberty (notably due process) and substantive liberty.</vt:lpstr>
      <vt:lpstr>A substantive limit refers to what government can pass laws about  (religion, speech, press etc…)</vt:lpstr>
      <vt:lpstr>Example: You are free to say what you wish because government is limited from passing laws which restrict speech.   (we will analyze exceptions to this in due course)</vt:lpstr>
      <vt:lpstr>A procedural limit refers to how the executive and judicial powers can be used.  The Due Process of Law</vt:lpstr>
      <vt:lpstr>Example: How, and under what conditions, can someone be searched? And if one is accused of a crime, what rights does one have in a court of law?</vt:lpstr>
      <vt:lpstr>For us, these limits are contained in the   U.S. Bill of Rights and the Texas Bill of Rights  </vt:lpstr>
      <vt:lpstr>Note that the U.S. Bill of Rights was added on to the original document after ratification – in order to appease the Anti-Federalists.  On the other hand, the Texas Bill of Rights is the subject of the First Article of the Texas Constitution.</vt:lpstr>
      <vt:lpstr>Again, the Federalists believed that the Bill of Rights was unnecessary, Hamilton and Madison thought not.  The overall design of the constitution was sufficient to limit it the national government.</vt:lpstr>
      <vt:lpstr>A Bill of Rights might also prove dangerous to individual liberty because it might not be expansive enough.</vt:lpstr>
      <vt:lpstr>Basic Fact:   The U.S. Bill of Rights has ten sections – these are the first ten amendments to the Constitution. There is no separate section titled “the bill of rights.” the term simply refers to the first ten amendments.</vt:lpstr>
      <vt:lpstr>Some useful links regarding the Bill of Rights.  Its History and Significance Wikipedia James Madison and the Bill of Rights</vt:lpstr>
      <vt:lpstr>It is relatively short and vague. As is the rest of the Constitution. It is commonly reinterpreted, often controversially so.</vt:lpstr>
      <vt:lpstr>Example: A recent Supreme Court case dealt with the question whether gaming was constitutionally protected speech.</vt:lpstr>
      <vt:lpstr>Basic Fact:   The Texas Constitution does have a unique section called the Bill of Rights. It is the first Article of the document. It has 33 sections, and has been heavily amended since it was first written. Most recently in 2009.</vt:lpstr>
      <vt:lpstr>As with the rest of the Texas Constitution, it is long detailed and precise.</vt:lpstr>
      <vt:lpstr>Bills of Rights were commonly attached to state constitutions. It was argued that they were necessary because the states had – as we know – powers that were “many and undefined.”</vt:lpstr>
      <vt:lpstr>Federalist argued that the power of the national government was most effectively limited by properly designing – balancing -- governmental institutions and their powers. </vt:lpstr>
      <vt:lpstr>Republicanism, checks and balances, and federalism all are argued to allow for individual freedom by balancing and limiting governmental power.</vt:lpstr>
      <vt:lpstr>The national government was limited to the delegated powers granted to it. They were “few and defined.”</vt:lpstr>
      <vt:lpstr>Madison and Hamilton originally argued that these would be sufficient to ensure that the powers of government would be limited.</vt:lpstr>
      <vt:lpstr>The Anti-Federalists were unconvinced and demanded that a Bill of Rights be added to the document to ensure that specific limits were placed on the national government. </vt:lpstr>
      <vt:lpstr>Five states, including Massachusetts, ratified the Constitution on the condition that such amendments be added immediately.</vt:lpstr>
      <vt:lpstr>James Madison agreed to introduce and push it through the House when he became a member of it.   He thought it was harmless.</vt:lpstr>
      <vt:lpstr>The addition of the Bill of Rights is therefore a product of a compromise between the Federalists and the Anti-Federalists.   It was the subject of Federalist #84 (wikipedia).</vt:lpstr>
      <vt:lpstr>Federalist #84  Anti Federalist #84</vt:lpstr>
      <vt:lpstr>In Federalist #84, Hamilton argues that a Bill of Rights is not necessary since the national government can only exercise the powers delegated to it.</vt:lpstr>
      <vt:lpstr>There is no reason to that Congress has no power to pass a law on a subject that it has no delegated authority over.</vt:lpstr>
      <vt:lpstr>State governments did need Bills of Rights since they possessed the reserved powers and could more easily become tyrannical.</vt:lpstr>
      <vt:lpstr>Republicanism, Federalism and  the Checks and Balances should be sufficient to ensure that the national government would not overstep its authority.</vt:lpstr>
      <vt:lpstr>Adding a Bill of Rights stating that Congress could not pass laws on matters not delegated to it raised a question regarding the limits of the rights individuals possessed. </vt:lpstr>
      <vt:lpstr>Noah Webster thought it would be dangerous to do so.   It is impossible to spell out all the rights of individuals. To only list a few would imply that others did not exist.</vt:lpstr>
      <vt:lpstr>Listing six freedoms in the First Amendment might lead others to suggest that these are the only ones that exist.</vt:lpstr>
      <vt:lpstr>What about rights not mentioned in the Constitution?   Privacy? Travel? Contract? Property? Voting?</vt:lpstr>
      <vt:lpstr>For general information: Things that are not in the Constitution.</vt:lpstr>
      <vt:lpstr>If the right is not explicitly written in the Constitution, it may be argued that the power does not exist.</vt:lpstr>
      <vt:lpstr>An example.  Clarence Thomas’ Dissenting Opinion in Lawrence v. Texas.</vt:lpstr>
      <vt:lpstr> I join Justice Scalia’s dissenting opinion. I write separately to note that the law before the Court today “is … uncommonly silly.” Griswold v. Connecticut, 381 U.S. 479, 527 (1965) (Stewart, J., dissenting). If I were a member of the Texas Legislature, I would vote to repeal it. Punishing someone for expressing his sexual preference through noncommercial consensual conduct with another adult does not appear to be a worthy way to expend valuable law enforcement resources.   Notwithstanding this, I recognize that as a member of this Court I am not empowered to help petitioners and others similarly situated. My duty, rather, is to “decide cases ‘agreeably to the Constitution and laws of the United States.’ ” Id., at 530. And, just like Justice Stewart, I “can find [neither in the Bill of Rights nor any other part of the Constitution a] general right of privacy,” ibid., or as the Court terms it today, the “liberty of the person both in its spatial and more transcendent dimensions,” ante, at 1. </vt:lpstr>
      <vt:lpstr>There would be no way to make this argument if there was no First Amendment.</vt:lpstr>
      <vt:lpstr>Was this what Hamilton was concerned about here? “bills of rights, in the sense and in the extent in which they are contended for, are not only unnecessary in the proposed constitution, but would even be dangerous. They would contain various exceptions to powers which are not granted; and on this very account, would afford a colorable pretext to claim more than were granted. For why declare that things shall not be done which there is no power to do?”</vt:lpstr>
      <vt:lpstr>As we know: It was argued that since many states had bills of rights, it was necessary for the national government to have one as well.</vt:lpstr>
      <vt:lpstr>The response was that since the powers of the state governments are potentially far broader than those of the national government, a Bill of Rights was necessary to protect the people from the states.</vt:lpstr>
      <vt:lpstr>Nevertheless, a bill of rights was proposed during the Constitutional Convention (August 20).</vt:lpstr>
      <vt:lpstr>But it is also argued that a statement of the specific liberties held by the people is essential to the formation of a free society.  It clearly establishes the importance of these rights.</vt:lpstr>
      <vt:lpstr>Every time we read the First Amendment, for example, we are reminded of the importance of religious liberty as well as that of speech, press, assembly and petition.   They attain a unique status among all liberties. </vt:lpstr>
      <vt:lpstr>Some History</vt:lpstr>
      <vt:lpstr>The rights listed in the Bill of Rights evolved over time.  Some of this history we have discussed so this concept should be familiar by now.</vt:lpstr>
      <vt:lpstr>We have noted four specific predecessors to the Bill of Rights.</vt:lpstr>
      <vt:lpstr>The Charter of Liberties Magna Carta The Petition of Right The English Bill of Rights</vt:lpstr>
      <vt:lpstr>The Charter of Liberties (1100) was issued by Henry I in order to convince the nobility and the church that he would abide by the law.</vt:lpstr>
      <vt:lpstr>These were a bit random, and were soon forgotten. But they would become the model for the Magna Carta which established specific procedural limits on the power of the monarchy.</vt:lpstr>
      <vt:lpstr>Magna Carta (1215)</vt:lpstr>
      <vt:lpstr>As we know, Magna Carta was forced upon John by the nobility. It was intended to minimize arbitrary rule. </vt:lpstr>
      <vt:lpstr>For our purposes, the most important result of the document was that it established that no freeman could be punished unless it was in accordance with the law of the land.</vt:lpstr>
      <vt:lpstr>A handful of its provisions establish what we now know as the rule of law – or procedural liberty as we are calling it now.</vt:lpstr>
      <vt:lpstr>38. No bailiff for the future shall, upon his own unsupported complaint, put anyone to his "law", without credible witnesses brought for this purposes.</vt:lpstr>
      <vt:lpstr>39. No freemen shall be taken or imprisoned or disseised or exiled or in any way destroyed, nor will we go upon him nor send upon him, except by the lawful judgment of his peers or by the law of the land.</vt:lpstr>
      <vt:lpstr>40. To no one will we sell, to no one will we refuse or delay, right or justice.</vt:lpstr>
      <vt:lpstr>Respectively these establish the idea that convictions must be based on eyewitness testimony, convictions must be rendered by a jury, and that justice is available to all.</vt:lpstr>
      <vt:lpstr>Much of the 6th Amendment – which establishes the procedural liberties of criminal defendants - is based on this.</vt:lpstr>
      <vt:lpstr>The Petition of Right (1628)</vt:lpstr>
      <vt:lpstr>The Petition of Right was written to remind Charles I of the “ancient rights and liberties” agreed to in Magna Carta.</vt:lpstr>
      <vt:lpstr>The petition was written by Edward Coke who modified Magna Carta to apply to all subject of the crown, not just the nobility.  All subjects of the crown should have liberties from the arbitrary actions of the government.</vt:lpstr>
      <vt:lpstr>Charles was unconvinced and suspended Parliament as a result.  But he would be executed soon enough, and the Scottish Stuarts would be removed in the Glorious Revolution, which led – as we know to: </vt:lpstr>
      <vt:lpstr>The English Bill of Rights (1689)</vt:lpstr>
      <vt:lpstr>This document, backed by a powerful Parliament, would not only ensure that the procedural limitations placed on the power of the monarch would be secure, but it also added substantive liberties as well.</vt:lpstr>
      <vt:lpstr>A Small Sampling: </vt:lpstr>
      <vt:lpstr>The English Bill of Rights</vt:lpstr>
      <vt:lpstr>Aspects of the First, Second, and Eighth Amendment can be found here.   But notice that religious liberty is not honored. Protestants are privileged over Catholics (this is something to think about prior to our discussion of equal protection and civil rights). </vt:lpstr>
      <vt:lpstr>The Declaration of Independence (1776)</vt:lpstr>
      <vt:lpstr>The Declaration of Independence would establish that the liberties of Englishmen should apply to the white, property owning, male inhabitants of the colonies.</vt:lpstr>
      <vt:lpstr>Note: we cover the expansion of liberties to other groups in society when we discuss civil rights. </vt:lpstr>
      <vt:lpstr>The Declaration is based on  John Locke’s argument in the Second Treatise on Government. We covered this material previously so it should be familiar to you.</vt:lpstr>
      <vt:lpstr>Liberty was considered to be among the unalienable rights, and a government should be evaluated based on how well it was securing individual liberty.</vt:lpstr>
      <vt:lpstr>The document does not lay out all unalienable rights, but aside from mentioning life, liberty and the pursuit of happiness, it lists grievances which suggest what types of incursions they thought unacceptable. </vt:lpstr>
      <vt:lpstr>Two other useful documents: </vt:lpstr>
      <vt:lpstr>The Virginia  Declaration of Rights  The Declaration of the Rights of Man and of the Citizen</vt:lpstr>
      <vt:lpstr>The Virginia Declaration of Rights was also written by Jefferson and was intended to serve as Virginia’s Bill of Rights. </vt:lpstr>
      <vt:lpstr>The Declaration of the Rights of Man was France’s Bill or Rights, written during their revolution.</vt:lpstr>
      <vt:lpstr>Each document is far more forceful, than the U.S. Bill of Rights, in how they state these rights. Certain things are inherent in the individual and must be guaranteed.</vt:lpstr>
      <vt:lpstr>The Bill of Rights does not make similar statements. It is really less about the rights of individuals than it is about limiting the power of government. </vt:lpstr>
      <vt:lpstr>The document assumes that people have certain liberties, and establishes them by negating the power of government to interfere with those liberties.</vt:lpstr>
      <vt:lpstr>Two useful terms:   Negative Liberty Positive Liberty</vt:lpstr>
      <vt:lpstr>Negative Liberty  A liberty established by the negation of the power that can suppress it.</vt:lpstr>
      <vt:lpstr>The First Amendment, for example, starts with the phrase “Congress shall make no law.” The subject of the document is not the people and what they can do, but government and what it cannot do.</vt:lpstr>
      <vt:lpstr>This is distinct from a positive liberty which places an obligation on a governing authority to actively provide for the right.  This is a good definition  of a civil right.</vt:lpstr>
      <vt:lpstr>For example, many people consider education to be a right, which means that we are obligated to provide it.</vt:lpstr>
      <vt:lpstr>Five points about  the Bill of Rights</vt:lpstr>
      <vt:lpstr>1 - It is undemocratic.  It establishes that, for example, certain laws cannot be passed, even if the majority supports it. This minimizes the ability of the majority to impose its will on the minority</vt:lpstr>
      <vt:lpstr>“Congress can make no law...”  Even if the majority wants it to?  </vt:lpstr>
      <vt:lpstr>This is meant to save the minority from the majority, but it does so by limiting the majority.   This explains why the implementation of these limitations can be very unpopular.</vt:lpstr>
      <vt:lpstr>2 - Civil Liberties are not absolute.  They can be limited if doing so secures the greater interest of society.</vt:lpstr>
      <vt:lpstr>Example:   Freedom of Speech does not protect you from being punished for falsely shouting fire in a crowded theater. </vt:lpstr>
      <vt:lpstr>The most stringent protection of free speech would not protect a man falsely shouting fire in a theater and causing a panic. [...] The question in every case is whether the words used are used in such circumstances and are of such a nature as to create a clear and present danger that they will bring about the substantive evils that Congress has a right to prevent.   – Oliver Wendell Holmes, Schenck v. U.S.</vt:lpstr>
      <vt:lpstr>A related concept:   Ordered Liberty  People are free to act within the confines of what it takes to have an orderly society.</vt:lpstr>
      <vt:lpstr>Another example:   “The Constitution is not a suicide pact” - Eric Posner  Can restrictions on searches and seizures be too restrictive on the ability of government to enforce the law?</vt:lpstr>
      <vt:lpstr>Controversy: What factors justifiably limit constitutional liberties?  How do we define the greater interest of society?</vt:lpstr>
      <vt:lpstr>This is an ongoing source of controversy, but it is generally held that liberties have their limits. Establishing those limits is an ongoing source of controversy.</vt:lpstr>
      <vt:lpstr>3 – Civil Liberties can  come into conflict</vt:lpstr>
      <vt:lpstr>Some liberties in the Bill of Rights can come into conflict with others.</vt:lpstr>
      <vt:lpstr>The Freedom of the Press can conflict with The Right to a Fair Trial.</vt:lpstr>
      <vt:lpstr>The Right Against Self Incrimination vs. the Right to Obtain Witnesses in Your Favor</vt:lpstr>
      <vt:lpstr>4 – The specific recognition of rights is up to the Supreme Court.  This involves controversies over how the Constitution is to be interpreted and what role the court should have in overturning legislation.</vt:lpstr>
      <vt:lpstr>Examples of rights established by Supreme Court Decisions:   The Right to Privacy One Person One Vote Miranda Warnings Rights of Corporations</vt:lpstr>
      <vt:lpstr>The Right to Privacy  The Supreme Court recognized in Griswold v. Connecticut within the broad language of the Constitution, a right to privacy.</vt:lpstr>
      <vt:lpstr>One Person One Vote  in Baker v Carr the Supreme Court ruled against the existence of uneven districts because they violated an implicit guarantee that votes be equal. </vt:lpstr>
      <vt:lpstr>Miranda Warnings  In Miranda v Arizona the court argued that the Fifth Amendment right against self incrimination had to be made clear to criminal suspects.</vt:lpstr>
      <vt:lpstr>Rights of Corporations  In Citizens United v. FEC the Supreme Court argued that corporations have the same speech rights as citizens.</vt:lpstr>
      <vt:lpstr>Controversy: How expansively should rights be inferred from the document?  How should the Constitution  be interpreted?</vt:lpstr>
      <vt:lpstr>Strict interpretation  Loose interpretation</vt:lpstr>
      <vt:lpstr>Strict Interpretation  original intent textualism</vt:lpstr>
      <vt:lpstr>Loose interpretation  Living Constituion</vt:lpstr>
      <vt:lpstr>One with a loose interpretation of the Constitution is likely to see rights embedded within the document that are not acknowledged by those with a strict interpretation  Example: Privacy / Abortion</vt:lpstr>
      <vt:lpstr>Competitive elections often include statements regarding a candidate’s viewpoint concerning how the Constitution should be interpreted. </vt:lpstr>
      <vt:lpstr>5 – Originally the Bill of Rights applied only to the national government, but the 14th Amendment made it applicable to the states.</vt:lpstr>
      <vt:lpstr>“All persons born or naturalized in the United States, and subject to the jurisdiction thereof, are citizens of the United States and of the State wherein they reside. No State shall make or enforce any law which shall abridge the privileges or immunities of citizens of the United States …”</vt:lpstr>
      <vt:lpstr>This made the restriction placed on the national government applicable to state and local governments as well.   States could not deny liberties to American citizens. Their citizens were also American citizens, so the conflict was inevitable.</vt:lpstr>
      <vt:lpstr>Controversy followed since states were no longer able to deny certain liberties to their citizens.  They were freer to speak, organize and use the press. They also had freedoms against the arbitrary use of law enforcement.</vt:lpstr>
      <vt:lpstr>Supreme Court cases the apply national civil liberty restrictions to state governments contain language stating that the national limit applies to the states through the 14th Amendment. </vt:lpstr>
      <vt:lpstr>The doctrine of “equal protection of the laws” was also established in the 14th Amendment, but we cover that when we discuss civil rights.</vt:lpstr>
      <vt:lpstr>Next Topic  The Content of the Bill of Rights</vt:lpstr>
      <vt:lpstr>Responding to demands by the states ratifying conventions, James Madison introduced several constitutional amendments to the House of Representatives when it first met.  </vt:lpstr>
      <vt:lpstr>Twelve would be sent to the states, ten would be ratified.</vt:lpstr>
      <vt:lpstr>One of the rejected amendments was a right to conscience.   “No State shall violate the equal rights of conscience, or the freedom of the press, or the trial by jury in criminal cases.” </vt:lpstr>
      <vt:lpstr>It was rejected by the Senate.</vt:lpstr>
      <vt:lpstr>To repeat a point made above:   There are two types of liberties established in the Bill of Rights, substantive and procedural.  We will review each.</vt:lpstr>
      <vt:lpstr>Substantive Liberties  The “what” of government  These are contained in Amendments 1, 2, 3, 9, and 10</vt:lpstr>
      <vt:lpstr>  First Amendment: Congress shall make no law respecting an establishment of religion, or prohibiting the free exercise thereof; or abridging the freedom of speech, or of the press; or the right of the people peaceably to assemble, and to petition the Government for a redress of grievances.  </vt:lpstr>
      <vt:lpstr>It establishes Six Liberties:   Establishment Free Exercise Speech Press Peaceful Assembly Petition</vt:lpstr>
      <vt:lpstr>More attention is paid to this amendment than to any other. We will dig into these controversies soon. </vt:lpstr>
      <vt:lpstr>Second Amendment: A well regulated Militia, being necessary to the security of a free State, the right of the people to keep and bear Arms, shall not be infringed.</vt:lpstr>
      <vt:lpstr>Until several years ago, the Supreme Court had never clarified the meaning of the opening phrase.   Is the right to bear arms absolute or conditional upon the existence of a militia (which a standing army has made unnecessary)?</vt:lpstr>
      <vt:lpstr>In the case DC v. Heller, the court ruled 5-4, that it was an absolute right.  McDonald v. Chicago made this applicable – through the 14th Amendment – to the states.</vt:lpstr>
      <vt:lpstr>Third Amendment: No Soldier shall, in time of peace be quartered in any house, without the consent of the Owner, nor in time of war, but in a manner to be prescribed by law.</vt:lpstr>
      <vt:lpstr>There is very little jurisprudence associated with this amendment.</vt:lpstr>
      <vt:lpstr>Ninth Amendment: The enumeration in the Constitution, of certain rights, shall not be construed to deny or disparage others retained by the people.  </vt:lpstr>
      <vt:lpstr>Establishes, controversially, that other rights may exist, but it does not explain how these rights might be justified.</vt:lpstr>
      <vt:lpstr>This amendment was used to help establish the right to privacy.   There is debate regarding how often, and how, it ought to be used.</vt:lpstr>
      <vt:lpstr>Tenth Amendment: The powers not delegated to the United States by the Constitution, nor prohibited by it to the States, are reserved to the States respectively, or to the people.</vt:lpstr>
      <vt:lpstr>As we already know, this amendment defines the terminology  of federalism.</vt:lpstr>
      <vt:lpstr>Procedural Liberties  The “how” of government  Amendments 4 - 8</vt:lpstr>
      <vt:lpstr>As suggested above, together these amendments define the parameters of what we know as the Due Process of Law.  The legal system – from beginning to end – has to follow certain guidelines to keep it from being an agent of arbitrary power.</vt:lpstr>
      <vt:lpstr>Given the power government has to remove an individual’s life, liberty and property, these amendments restrict the potential that this power can be used in a discretionary or arbitrary manner.</vt:lpstr>
      <vt:lpstr>These are what some people derisively call “technicalities.”</vt:lpstr>
      <vt:lpstr>Fourth Amendment: The right of the people to be secure in their persons, houses, papers, and effects, against unreasonable searches and seizures, shall not be violated, and no Warrants shall issue, but upon probable cause, supported by Oath or affirmation, and particularly describing the place to be searched, and the persons or things to be seized.</vt:lpstr>
      <vt:lpstr>After the First Amendment, this gets more attention form the courts than almost any other amendment.</vt:lpstr>
      <vt:lpstr>It places limits on the investigative power of law enforcement.  </vt:lpstr>
      <vt:lpstr>A search must be justified. Police cannot go on “fishing expeditions” casting their nets wide to see what they can catch.</vt:lpstr>
      <vt:lpstr>Searches have to be based on probable cause and be based on a warrant which states what they are looking for and where they think they will find it.</vt:lpstr>
      <vt:lpstr>But: how broadly will the court define “probable cause?”   What level is suspicion is necessary to justify a search?</vt:lpstr>
      <vt:lpstr>An additional area of controversy:   The Exclusionary Rule  Can evidence gathered in an unreasonable search be excluded from being introduced in court?</vt:lpstr>
      <vt:lpstr>Fifth Amendment: No person shall be held to answer for a capital, or otherwise infamous crime, unless on a presentment or indictment of a Grand Jury, except in cases arising in the land or naval forces, or in the Militia, when in actual service in time of War or public danger; nor shall any person be subject for the same offence to be twice put in jeopardy of life or limb; nor shall be compelled in any criminal case to be a witness against himself, nor be deprived of life, liberty, or property, without due process of law; nor shall private property be taken for public use, without just compensation</vt:lpstr>
      <vt:lpstr>This places limits on the arbitrary actions of district attorneys. </vt:lpstr>
      <vt:lpstr>Trials can only be justified if an indictment is issued by a grand jury, they only have one crack at finding a defendant guilty, and defendants can’t be tortured in order to get evidence.</vt:lpstr>
      <vt:lpstr>Areas of Controversy:   Double Jeopardy Eminent Domain</vt:lpstr>
      <vt:lpstr>Sixth Amendment: In all criminal prosecutions, the accused shall enjoy the right to a speedy and public trial, by an impartial jury of the State and district where in the crime shall have been committed, which district shall have been previously ascertained by law, and to be informed of the nature and cause of the accusation; to be confronted with the witnesses against him; to have compulsory process for obtaining witnesses in his favor, and to have the Assistance of Counsel for his defence. </vt:lpstr>
      <vt:lpstr>This applies to trials. Judges must ensure that defendant know what they are accused of, can challenge accusers, have access to a lawyer, and have access to a speedy and public trial before a jury of their peers.</vt:lpstr>
      <vt:lpstr>This limits the arbitrary power of judges.</vt:lpstr>
      <vt:lpstr>Again there are significant areas of controversy:   Assistance of Counsel  How competent must public defenders be?</vt:lpstr>
      <vt:lpstr>Seventh Amendment: In Suits at common law, where the value in controversy shall exceed twenty dollars, the right of trial by jury shall be preserved, and no fact tried by a jury, shall be otherwise re-examined in any Court of the United States, than according to the rules of the common law.</vt:lpstr>
      <vt:lpstr>Eight Amendment: Excessive bail shall not be required, nor excessive fines imposed, nor cruel and unusual punishments inflicted.</vt:lpstr>
      <vt:lpstr>This is almost word for word what exists in the English Bill of Rights.   Punishments must be proportional to the crime</vt:lpstr>
      <vt:lpstr>Ongoing area of controversy:   Is the death penalty cruel and unusual?</vt:lpstr>
      <vt:lpstr>The 14th Amendment</vt:lpstr>
      <vt:lpstr>The 14th Amendment makes these procedures mandatory to the states.   At least in theory. </vt:lpstr>
      <vt:lpstr>The 14th Amendment was written after the Civil War to negate Dred Scott decision. The Supreme Court ruled that Scott was not a citizen and had no right to sue in the courts. </vt:lpstr>
      <vt:lpstr>The 14th Amendment ruled that anyone born in the US was a citizen and states could not violate their rights (their privileges and immunities) as Americans.  This included access to the courts. </vt:lpstr>
      <vt:lpstr>“No State shall make or enforce any law which shall abridge the privileges or immunities of citizens of the United States; nor shall any State deprive any person of life, liberty, or property, without due process of law; nor deny to any person within its jurisdiction the equal protection of the laws”</vt:lpstr>
      <vt:lpstr>The question soon became whether this argument applied to all other matters raised in the Constitution as well, including the liberties guaranteed in the Bill of Rights.  </vt:lpstr>
      <vt:lpstr>Over time these limitations on national power were applied to the states (incorporated) on a case by case basis.   This process was called selective incorporation</vt:lpstr>
      <vt:lpstr>The Selective Incorporation of the Bill of Rights to the States.  - Wikipedia. - Exploring Constitutional Conflicts. - Free Legal Encyclopedia.</vt:lpstr>
      <vt:lpstr>This idea was rejected early on however:  The Slaughter House Cases.</vt:lpstr>
      <vt:lpstr>Beginning in early 20th Century a series of cases began to use the 14th Amemdment to protect American citizens from the actions of the states. </vt:lpstr>
      <vt:lpstr>Gitlow v New York  The freedom of speech is applied to the states</vt:lpstr>
      <vt:lpstr>Mapp v. Ohio   Applied the right against unreasonable searches and seizures to the states</vt:lpstr>
      <vt:lpstr>McDonald v Chicago  Applied the right to keep and bear arms to the states.</vt:lpstr>
      <vt:lpstr>What is the current status of incorporation?</vt:lpstr>
      <vt:lpstr>From Exploring Constitutional Conflicts:   1st Amendment: Fully incorporated.  2nd Amendment: Fully incorporated.  3rd Amendment: No Supreme Court decision; 2nd Circuit found to be incorporated.  4th Amendment: Fully incorporated.  5th Amendment: Incorporated except for clause guaranteeing criminal prosecution only on a grand jury indictment.  6th Amendment: Fully incorporated.  7th Amendment: Not incorporated.  8th Amendment: Incorporated with respect to the protection against "cruel and unusual punishments," but no specific Supreme Court ruling on the incorporation of the "excessive fines" and "excessive bail" protections.</vt:lpstr>
      <vt:lpstr>PowerPoint Presentation</vt:lpstr>
      <vt:lpstr>The Texas Bill of Rights</vt:lpstr>
      <vt:lpstr>A far more detailed and specific document, </vt:lpstr>
      <vt:lpstr>The Texas Bill of Rights guarantees certain rights not guaranteed by the U.S. Bill of Rights.</vt:lpstr>
      <vt:lpstr>Sections 3 and 3a  Equal Rights Amendment</vt:lpstr>
      <vt:lpstr>Sec. 3.  EQUAL RIGHTS. All free men, when they form a social compact, have equal rights, and no man, or set of men, is entitled to exclusive separate public emoluments, or privileges, but in consideration of public services.   Sec. 3a.  EQUALITY UNDER THE LAW. Equality under the law shall not be denied or abridged because of sex, race, color, creed, or national origin. This amendment is self-operative. </vt:lpstr>
      <vt:lpstr>Religion is covered in four sections: 4 – 7.</vt:lpstr>
      <vt:lpstr>Sec. 4.  RELIGIOUS TESTS. No religious test shall ever be required as a qualification to any office, or public trust, in this State; nor shall any one be excluded from holding office on account of his religious sentiments, provided he acknowledge the existence of a Supreme Being.   Sec. 5.  WITNESSES NOT DISQUALIFIED BY RELIGIOUS BELIEFS; OATHS AND AFFIRMATIONS. No person shall be disqualified to give evidence in any of the Courts of this State on account of his religious opinions, or for the want of any religious belief, but all oaths or affirmations shall be administered in the mode most binding upon the conscience, and shall be taken subject to the pains and penalties of perjury. </vt:lpstr>
      <vt:lpstr>Sec. 6.  FREEDOM OF WORSHIP. All men have a natural and indefeasible right to worship Almighty God according to the dictates of their own consciences. No man shall be compelled to attend, erect or support any place of worship, or to maintain any ministry against his consent. No human authority ought, in any case whatever, to control or interfere with the rights of conscience in matters of religion, and no preference shall ever be given by law to any religious society or mode of worship. But it shall be the duty of the Legislature to pass such laws as may be necessary to protect equally every religious denomination in the peaceable enjoyment of its own mode of public worship. </vt:lpstr>
      <vt:lpstr>Sec. 7.  APPROPRIATIONS FOR SECTARIAN PURPOSES. No money shall be appropriated, or drawn from the Treasury for the benefit of any sect, or religious society, theological or religious seminary; nor shall property belonging to the State be appropriated for any such purposes. </vt:lpstr>
      <vt:lpstr>Freedom of Speech is presented as more an individual  guarantee then it is in the First Amendment.</vt:lpstr>
      <vt:lpstr>Sec. 8.  FREEDOM OF SPEECH AND PRESS; LIBEL. Every person shall be at liberty to speak, write or publish his opinions on any subject, being responsible for the abuse of that privilege; and no law shall ever be passed curtailing the liberty of speech or of the press. In prosecutions for the publication of papers, investigating the conduct of officers, or men in public capacity, or when the matter published is proper for public information, the truth thereof may be given in evidence. And in all indictments for libels, the jury shall have the right to determine the law and the facts, under the direction of the court, as in other cases. </vt:lpstr>
      <vt:lpstr>Due Process Rights are very specific. See Bail for example: Section 11.</vt:lpstr>
      <vt:lpstr>Examples: </vt:lpstr>
      <vt:lpstr>Section 11c  Family Violence</vt:lpstr>
      <vt:lpstr>Sec. 11c.  VIOLATION OF AN ORDER FOR EMERGENCY PROTECTION INVOLVING FAMILY VIOLENCE. The legislature by general law may provide that any person who violates an order for emergency protection issued by a judge or magistrate after an arrest for an offense involving family violence or who violates an active protective order rendered by a court in a family violence case, including a temporary ex parte order that has been served on the person, or who engages in conduct that constitutes an offense involving the violation of an order described by this section may be taken into custody and, pending trial or other court proceedings, denied release on bail if following a hearing a judge or magistrate in this state determines by a preponderance of the evidence that the person violated the order or engaged in the conduct constituting the offense.</vt:lpstr>
      <vt:lpstr>Section 15 a  Commitment of Persons of Unsound Mind</vt:lpstr>
      <vt:lpstr>Sec. 15-a.  COMMITMENT OF PERSONS OF UNSOUND MIND. No person shall be committed as a person of unsound mind except on competent medical or psychiatric testimony. The Legislature may enact all laws necessary to provide for the trial, adjudication of insanity and commitment of persons of unsound mind and to provide for a method of appeal from judgments rendered in such cases. Such laws may provide for a waiver of trial by jury, in cases where the person under inquiry has not been charged with the commission of a criminal offense, by the concurrence of the person under inquiry, or his next of kin, and an attorney ad litem appointed by a judge of either the County or Probate Court of the county where the trial is being held, and shall provide for a method of service of notice of such trial upon the person under inquiry and of his right to demand a trial by jury.  </vt:lpstr>
      <vt:lpstr>Section 17  Regards government taking property for “public use.” Written in response to Kelo v New London. </vt:lpstr>
      <vt:lpstr>Section 24  Military Subordinate to Civil Authority</vt:lpstr>
      <vt:lpstr>Sec. 24.  MILITARY SUBORDINATE TO CIVIL AUTHORITY. The military shall at all times be subordinate to the civil authority. </vt:lpstr>
      <vt:lpstr>Section 26  Perpetuities and Monopolies</vt:lpstr>
      <vt:lpstr>Sec. 26.  PERPETUITIES AND MONOPOLIES; PRIMOGENITURE OR ENTAILMENTS. Perpetuities and monopolies are contrary to the genius of a free government, and shall never be allowed, nor shall the law of primogeniture or entailments ever be in force in this State. </vt:lpstr>
      <vt:lpstr>Section 30 and 31  Rights of Crime Victims and Compensation of Victims of Crime</vt:lpstr>
      <vt:lpstr>Section 32  Marriage</vt:lpstr>
      <vt:lpstr>(a) Marriage in this state shall consist only of the union of one man and one woman.  (b)  This state or a political subdivision of this state may not create or recognize any legal status identical or similar to marriage. </vt:lpstr>
      <vt:lpstr>Section 33  Access and Use of Public Beaches</vt:lpstr>
      <vt:lpstr>PowerPoint Presentation</vt:lpstr>
      <vt:lpstr>Detail on Religious Liberties</vt:lpstr>
      <vt:lpstr>Congress shall make no law respecting an establishment of religion, or prohibiting the free exercise thereof;</vt:lpstr>
      <vt:lpstr>PowerPoint Presentation</vt:lpstr>
      <vt:lpstr>Some background on the phrase “wall of separation between church and state.  An overview from Findlaw.</vt:lpstr>
      <vt:lpstr>Two letters:   - Danbury Baptist Association of Connecticut to Thomas Jefferson.  - Jefferson’s Reply.</vt:lpstr>
      <vt:lpstr>PowerPoint Presentation</vt:lpstr>
      <vt:lpstr>establishment of religion</vt:lpstr>
      <vt:lpstr>Links  - Wikipedia. - Exploring Constitutional Conflicts. - First Amendment Center. - The Founder’s Constitution. - FindLaw.</vt:lpstr>
      <vt:lpstr>What does ”establishment” mean?</vt:lpstr>
      <vt:lpstr> ''[F]or the men who wrote the Religion Clauses of the First Amendment the 'establishment' of a religion connoted sponsorship, financial support, and active involvement of the sovereign in religious activity.''  - findlaw.</vt:lpstr>
      <vt:lpstr>Over time, it has involved a variety of other questions.  Public Funding School Prayer Public Displays Creationism</vt:lpstr>
      <vt:lpstr>Engle v. Vitale: Government-directed prayer in public schools violates the Establishment Clause of the First Amendment, even if the prayer is denominationally neutral and students may remain silent or be excused from the classroom during its recitation.</vt:lpstr>
      <vt:lpstr>Lemon v. Kurtzman: For a law to be considered constitutional under the Establishment Clause of the First Amendment, the law must have a legitimate secular purpose, must not have the primary effect of either advancing or inhibiting religion, and must not result in an excessive entanglement of government and religion.</vt:lpstr>
      <vt:lpstr>Marsh v. Chambers: The practice of hiring a chaplain for the Nebraska state legislature did not violate the Establishment Clause of the First Amendment. </vt:lpstr>
      <vt:lpstr>Van Orden v. Perry: A Ten Commandments monument erected on the grounds of the Texas State Capitol did not violate the Establishment Clause, because the monument, when considered in context, conveyed a historic and social meaning rather than an intrusive religious endorsement.</vt:lpstr>
      <vt:lpstr>Kitzmiller v. Dover Area School District: Teaching intelligent design in public school biology classes violates the Establishment Clause of the First Amendment to the Constitution of the United States (and Article I, Section 3 of the Pennsylvania State Constitution) because intelligent design is not science and "cannot uncouple itself from its creationist, and thus religious, antecedents."</vt:lpstr>
      <vt:lpstr>PowerPoint Presentation</vt:lpstr>
      <vt:lpstr>free exercise</vt:lpstr>
      <vt:lpstr>Links:   - Wikipedia. - Exploring Constitutional Conflicts. - First Amendment Center. - FindLaw.</vt:lpstr>
      <vt:lpstr>What does “free exercise” mean?</vt:lpstr>
      <vt:lpstr>When is it appropriate to place limits on the free exercise of religion?</vt:lpstr>
      <vt:lpstr>Areas of recent dispute:   Medical Assistance for Children Peyote Use Animal Sacrifices</vt:lpstr>
      <vt:lpstr>Reynolds v. United States: Religious duty was not a suitable defense to a criminal indictment.</vt:lpstr>
      <vt:lpstr>Employment Division, Department of Human Resources of Oregon v. Smith: The Free Exercise Clause permits the State to prohibit sacramental peyote use and thus to deny unemployment benefits to persons discharged for such use." Neutral laws of general applicability do not violate the Free Exercise Clause of the First Amendment. </vt:lpstr>
      <vt:lpstr>Church of Lukumi Babalu Aye v. City of Hialeah: The states cannot restrict religiously-mandated ritual slaughter of animals, regardless of the purpose of the slaughter.</vt:lpstr>
      <vt:lpstr>A final point:   Test Cases</vt:lpstr>
      <vt:lpstr>Some of the more important decisions that have established the nature of civil liberty protections have resulted from test cases, which are cases deliberately designed to force the Supreme Court to rule on a law limiting a particular action. </vt:lpstr>
      <vt:lpstr>Some of the cases mentioned above were test cases.   Griswold v Conn Heller v DC</vt:lpstr>
      <vt:lpstr>A lawsuit, or a deliberate violation of the law was initiated with the expectation that the person accused of the crime would have the standing necessary to challenge the constitutionality of the law in court.</vt:lpstr>
    </vt:vector>
  </TitlesOfParts>
  <Company>Alvin Community College</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GOVT 2301</dc:title>
  <dc:creator>kjefferies</dc:creator>
  <cp:lastModifiedBy>Kevin Jefferies</cp:lastModifiedBy>
  <cp:revision>403</cp:revision>
  <dcterms:created xsi:type="dcterms:W3CDTF">2009-10-05T15:09:29Z</dcterms:created>
  <dcterms:modified xsi:type="dcterms:W3CDTF">2011-10-09T18:08:42Z</dcterms:modified>
</cp:coreProperties>
</file>